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05" r:id="rId5"/>
    <p:sldMasterId id="214748370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  <p:embeddedFont>
      <p:font typeface="Google Sans"/>
      <p:regular r:id="rId35"/>
      <p:bold r:id="rId36"/>
      <p:italic r:id="rId37"/>
      <p:boldItalic r:id="rId38"/>
    </p:embeddedFont>
    <p:embeddedFont>
      <p:font typeface="Google Sans Medium"/>
      <p:regular r:id="rId39"/>
      <p:bold r:id="rId40"/>
      <p:italic r:id="rId41"/>
      <p:boldItalic r:id="rId42"/>
    </p:embeddedFont>
    <p:embeddedFont>
      <p:font typeface="Roboto Light"/>
      <p:regular r:id="rId43"/>
      <p:bold r:id="rId44"/>
      <p:italic r:id="rId45"/>
      <p:boldItalic r:id="rId46"/>
    </p:embeddedFont>
    <p:embeddedFont>
      <p:font typeface="Open Sans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DD30EFD-D631-4D7E-A28E-7D99AA90C5A9}">
  <a:tblStyle styleId="{5DD30EFD-D631-4D7E-A28E-7D99AA90C5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GoogleSansMedium-bold.fntdata"/><Relationship Id="rId42" Type="http://schemas.openxmlformats.org/officeDocument/2006/relationships/font" Target="fonts/GoogleSansMedium-boldItalic.fntdata"/><Relationship Id="rId41" Type="http://schemas.openxmlformats.org/officeDocument/2006/relationships/font" Target="fonts/GoogleSansMedium-italic.fntdata"/><Relationship Id="rId44" Type="http://schemas.openxmlformats.org/officeDocument/2006/relationships/font" Target="fonts/RobotoLight-bold.fntdata"/><Relationship Id="rId43" Type="http://schemas.openxmlformats.org/officeDocument/2006/relationships/font" Target="fonts/RobotoLight-regular.fntdata"/><Relationship Id="rId46" Type="http://schemas.openxmlformats.org/officeDocument/2006/relationships/font" Target="fonts/RobotoLight-boldItalic.fntdata"/><Relationship Id="rId45" Type="http://schemas.openxmlformats.org/officeDocument/2006/relationships/font" Target="fonts/Robot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OpenSans-bold.fntdata"/><Relationship Id="rId47" Type="http://schemas.openxmlformats.org/officeDocument/2006/relationships/font" Target="fonts/OpenSans-regular.fntdata"/><Relationship Id="rId49" Type="http://schemas.openxmlformats.org/officeDocument/2006/relationships/font" Target="fonts/OpenSans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regular.fntdata"/><Relationship Id="rId30" Type="http://schemas.openxmlformats.org/officeDocument/2006/relationships/slide" Target="slides/slide23.xml"/><Relationship Id="rId33" Type="http://schemas.openxmlformats.org/officeDocument/2006/relationships/font" Target="fonts/Roboto-italic.fntdata"/><Relationship Id="rId32" Type="http://schemas.openxmlformats.org/officeDocument/2006/relationships/font" Target="fonts/Roboto-bold.fntdata"/><Relationship Id="rId35" Type="http://schemas.openxmlformats.org/officeDocument/2006/relationships/font" Target="fonts/GoogleSans-regular.fntdata"/><Relationship Id="rId34" Type="http://schemas.openxmlformats.org/officeDocument/2006/relationships/font" Target="fonts/Roboto-boldItalic.fntdata"/><Relationship Id="rId37" Type="http://schemas.openxmlformats.org/officeDocument/2006/relationships/font" Target="fonts/GoogleSans-italic.fntdata"/><Relationship Id="rId36" Type="http://schemas.openxmlformats.org/officeDocument/2006/relationships/font" Target="fonts/GoogleSans-bold.fntdata"/><Relationship Id="rId39" Type="http://schemas.openxmlformats.org/officeDocument/2006/relationships/font" Target="fonts/GoogleSansMedium-regular.fntdata"/><Relationship Id="rId38" Type="http://schemas.openxmlformats.org/officeDocument/2006/relationships/font" Target="fonts/GoogleSans-bold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0" Type="http://schemas.openxmlformats.org/officeDocument/2006/relationships/font" Target="fonts/OpenSans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gi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42.jpg>
</file>

<file path=ppt/media/image43.png>
</file>

<file path=ppt/media/image44.jpg>
</file>

<file path=ppt/media/image45.gif>
</file>

<file path=ppt/media/image46.jpg>
</file>

<file path=ppt/media/image47.gif>
</file>

<file path=ppt/media/image48.png>
</file>

<file path=ppt/media/image49.png>
</file>

<file path=ppt/media/image5.png>
</file>

<file path=ppt/media/image50.jpg>
</file>

<file path=ppt/media/image51.jp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d9e3814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d9e3814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dc9af6f25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dc9af6f25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dc9af6f2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dc9af6f2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dc9af6f25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dc9af6f25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dc9af6f25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dc9af6f25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e5c4d69e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e5c4d69e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e5c4d69e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e5c4d69e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e5c4d69e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e5c4d69e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dc9af6f25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dc9af6f25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dc9af6f2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dc9af6f2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e5c4d69e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e5c4d69e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e5c4d69e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e5c4d69e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dc9af6f25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dc9af6f25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3dc9af6f2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3dc9af6f2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dc9af6f2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dc9af6f2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dc9af6f2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dc9af6f2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d9e3814d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d9e3814d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 para el repo del taller (scripteado)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 para obtener los creditos para el Qwiklab (ojo! Solo 1/persona)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dc9af6f2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dc9af6f2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d9e3814d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d9e3814d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d9e3814d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d9e3814d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¿Qué supone desarrollar software sobre un contenedor?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-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Facilidad de desplegar una aplicación de forma consistente en cualquier sistema / infraestructura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-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Permite configurar no solo el </a:t>
            </a:r>
            <a:r>
              <a:rPr i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software stack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de la app, sino los requisitos del SO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-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Al aislar la app del entorno, administrar la seguridad  y el rendimiento es más simple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dc9af6f2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dc9af6f2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dc9af6f25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dc9af6f25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dc9af6f25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dc9af6f25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1" Type="http://schemas.openxmlformats.org/officeDocument/2006/relationships/image" Target="../media/image35.png"/><Relationship Id="rId10" Type="http://schemas.openxmlformats.org/officeDocument/2006/relationships/image" Target="../media/image12.png"/><Relationship Id="rId13" Type="http://schemas.openxmlformats.org/officeDocument/2006/relationships/image" Target="../media/image3.png"/><Relationship Id="rId1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9" Type="http://schemas.openxmlformats.org/officeDocument/2006/relationships/image" Target="../media/image10.png"/><Relationship Id="rId1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8.png"/><Relationship Id="rId8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3.png"/><Relationship Id="rId3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7_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Body -3up">
  <p:cSld name="Body -3up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 26@3x.png" id="52" name="Google Shape;5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69925" y="4770000"/>
            <a:ext cx="1145428" cy="15872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/>
          <p:nvPr>
            <p:ph type="title"/>
          </p:nvPr>
        </p:nvSpPr>
        <p:spPr>
          <a:xfrm>
            <a:off x="356616" y="612648"/>
            <a:ext cx="78912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i="0" sz="3000" u="none" cap="none" strike="noStrike">
                <a:solidFill>
                  <a:schemeClr val="dk2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  <p:sp>
        <p:nvSpPr>
          <p:cNvPr id="54" name="Google Shape;54;p14"/>
          <p:cNvSpPr txBox="1"/>
          <p:nvPr>
            <p:ph idx="1" type="body"/>
          </p:nvPr>
        </p:nvSpPr>
        <p:spPr>
          <a:xfrm>
            <a:off x="356616" y="1627632"/>
            <a:ext cx="2670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i="0" sz="1800" u="none" cap="none" strike="noStrike">
                <a:solidFill>
                  <a:schemeClr val="dk2"/>
                </a:solidFill>
              </a:defRPr>
            </a:lvl2pPr>
            <a:lvl3pPr indent="-228600" lvl="2" marL="13716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i="0" sz="1400" u="none" cap="none" strike="noStrike">
                <a:solidFill>
                  <a:schemeClr val="accent1"/>
                </a:solidFill>
              </a:defRPr>
            </a:lvl3pPr>
            <a:lvl4pPr indent="-228600" lvl="3" marL="18288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4pPr>
            <a:lvl5pPr indent="-228600" lvl="4" marL="22860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2" type="body"/>
          </p:nvPr>
        </p:nvSpPr>
        <p:spPr>
          <a:xfrm>
            <a:off x="3136392" y="1627632"/>
            <a:ext cx="2670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i="0" sz="1800" u="none" cap="none" strike="noStrike">
                <a:solidFill>
                  <a:schemeClr val="dk2"/>
                </a:solidFill>
              </a:defRPr>
            </a:lvl2pPr>
            <a:lvl3pPr indent="-228600" lvl="2" marL="13716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i="0" sz="1400" u="none" cap="none" strike="noStrike">
                <a:solidFill>
                  <a:schemeClr val="accent1"/>
                </a:solidFill>
              </a:defRPr>
            </a:lvl3pPr>
            <a:lvl4pPr indent="-228600" lvl="3" marL="18288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4pPr>
            <a:lvl5pPr indent="-228600" lvl="4" marL="22860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3" type="body"/>
          </p:nvPr>
        </p:nvSpPr>
        <p:spPr>
          <a:xfrm>
            <a:off x="5916168" y="1627632"/>
            <a:ext cx="2670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i="0" sz="1800" u="none" cap="none" strike="noStrike">
                <a:solidFill>
                  <a:schemeClr val="dk2"/>
                </a:solidFill>
              </a:defRPr>
            </a:lvl2pPr>
            <a:lvl3pPr indent="-228600" lvl="2" marL="13716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i="0" sz="1400" u="none" cap="none" strike="noStrike">
                <a:solidFill>
                  <a:schemeClr val="accent1"/>
                </a:solidFill>
              </a:defRPr>
            </a:lvl3pPr>
            <a:lvl4pPr indent="-228600" lvl="3" marL="18288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4pPr>
            <a:lvl5pPr indent="-228600" lvl="4" marL="22860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" type="title">
  <p:cSld name="TITL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ctrTitle"/>
          </p:nvPr>
        </p:nvSpPr>
        <p:spPr>
          <a:xfrm>
            <a:off x="753174" y="891450"/>
            <a:ext cx="7953300" cy="241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Google Shape;63;p16"/>
          <p:cNvSpPr/>
          <p:nvPr/>
        </p:nvSpPr>
        <p:spPr>
          <a:xfrm>
            <a:off x="0" y="-33500"/>
            <a:ext cx="9144000" cy="4127700"/>
          </a:xfrm>
          <a:prstGeom prst="rec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artners Conference 2018 Identity-21.png" id="64" name="Google Shape;6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18849" y="-318600"/>
            <a:ext cx="705680" cy="706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0.png" id="65" name="Google Shape;6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987" y="-33512"/>
            <a:ext cx="388301" cy="388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25.png" id="66" name="Google Shape;6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1850" y="947900"/>
            <a:ext cx="388325" cy="388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7.png" id="67" name="Google Shape;6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31559" y="-243125"/>
            <a:ext cx="1703636" cy="8522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23.png" id="68" name="Google Shape;6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7050" y="6516"/>
            <a:ext cx="222125" cy="222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6.png" id="69" name="Google Shape;69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706475" y="1541737"/>
            <a:ext cx="388325" cy="3875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37.png" id="70" name="Google Shape;70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646700" y="1795538"/>
            <a:ext cx="254822" cy="2221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20.png" id="71" name="Google Shape;71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800001">
            <a:off x="5710812" y="-1143761"/>
            <a:ext cx="913279" cy="18254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33.png" id="72" name="Google Shape;72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08935" y="-241055"/>
            <a:ext cx="615319" cy="6157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8.png" id="73" name="Google Shape;73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765863" y="-383051"/>
            <a:ext cx="2016500" cy="1008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9.png" id="74" name="Google Shape;74;p1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rot="5400000">
            <a:off x="-267974" y="1088375"/>
            <a:ext cx="687749" cy="623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27.png" id="75" name="Google Shape;75;p16"/>
          <p:cNvPicPr preferRelativeResize="0"/>
          <p:nvPr/>
        </p:nvPicPr>
        <p:blipFill rotWithShape="1">
          <a:blip r:embed="rId13">
            <a:alphaModFix/>
          </a:blip>
          <a:srcRect b="39" l="0" r="0" t="29"/>
          <a:stretch/>
        </p:blipFill>
        <p:spPr>
          <a:xfrm rot="2700178">
            <a:off x="8854227" y="966674"/>
            <a:ext cx="559246" cy="48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290401" y="145750"/>
            <a:ext cx="754024" cy="130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ellow Section Break">
  <p:cSld name="TITLE_3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/>
          <p:nvPr/>
        </p:nvSpPr>
        <p:spPr>
          <a:xfrm rot="10800000">
            <a:off x="5" y="-28"/>
            <a:ext cx="9144000" cy="4098175"/>
          </a:xfrm>
          <a:prstGeom prst="flowChartManualInput">
            <a:avLst/>
          </a:prstGeom>
          <a:solidFill>
            <a:srgbClr val="FFB3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7"/>
          <p:cNvSpPr txBox="1"/>
          <p:nvPr>
            <p:ph type="ctrTitle"/>
          </p:nvPr>
        </p:nvSpPr>
        <p:spPr>
          <a:xfrm>
            <a:off x="753174" y="891450"/>
            <a:ext cx="7953300" cy="241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Google Sans"/>
              <a:buNone/>
              <a:defRPr sz="42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0" name="Google Shape;8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0401" y="145750"/>
            <a:ext cx="754024" cy="1304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21.png"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570779">
            <a:off x="686425" y="-356850"/>
            <a:ext cx="705679" cy="706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7.png"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8683609" y="648512"/>
            <a:ext cx="1703636" cy="8522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6.png" id="83" name="Google Shape;8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725" y="-111363"/>
            <a:ext cx="388325" cy="3875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0.png" id="84" name="Google Shape;84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8099929">
            <a:off x="8893518" y="1100219"/>
            <a:ext cx="374842" cy="374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ky Blue Section Break">
  <p:cSld name="TITLE_3_3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 rot="10800000">
            <a:off x="5" y="-28"/>
            <a:ext cx="9144000" cy="4098175"/>
          </a:xfrm>
          <a:prstGeom prst="flowChartManualInpu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8"/>
          <p:cNvSpPr txBox="1"/>
          <p:nvPr>
            <p:ph type="ctrTitle"/>
          </p:nvPr>
        </p:nvSpPr>
        <p:spPr>
          <a:xfrm>
            <a:off x="753174" y="891450"/>
            <a:ext cx="7953300" cy="241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Google Sans"/>
              <a:buNone/>
              <a:defRPr sz="42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8" name="Google Shape;8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0401" y="145750"/>
            <a:ext cx="754024" cy="1304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6.png"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3825" y="1192862"/>
            <a:ext cx="388325" cy="3875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27.png" id="90" name="Google Shape;90;p18"/>
          <p:cNvPicPr preferRelativeResize="0"/>
          <p:nvPr/>
        </p:nvPicPr>
        <p:blipFill rotWithShape="1">
          <a:blip r:embed="rId4">
            <a:alphaModFix/>
          </a:blip>
          <a:srcRect b="39" l="0" r="0" t="29"/>
          <a:stretch/>
        </p:blipFill>
        <p:spPr>
          <a:xfrm rot="2700178">
            <a:off x="8854227" y="966674"/>
            <a:ext cx="559246" cy="4874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0.png" id="91" name="Google Shape;91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79987" y="-33512"/>
            <a:ext cx="388301" cy="388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23.png" id="92" name="Google Shape;9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7050" y="6516"/>
            <a:ext cx="222125" cy="22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vy section break">
  <p:cSld name="TITLE_3_2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/>
          <p:nvPr/>
        </p:nvSpPr>
        <p:spPr>
          <a:xfrm rot="10800000">
            <a:off x="5" y="-28"/>
            <a:ext cx="9144000" cy="4098175"/>
          </a:xfrm>
          <a:prstGeom prst="flowChartManualInput">
            <a:avLst/>
          </a:prstGeom>
          <a:solidFill>
            <a:srgbClr val="0202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 txBox="1"/>
          <p:nvPr>
            <p:ph type="ctrTitle"/>
          </p:nvPr>
        </p:nvSpPr>
        <p:spPr>
          <a:xfrm>
            <a:off x="753174" y="891450"/>
            <a:ext cx="7953300" cy="241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Google Sans"/>
              <a:buNone/>
              <a:defRPr sz="42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Partners Conference 2018 Identity-45.png" id="96" name="Google Shape;9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0500" y="-14"/>
            <a:ext cx="1106753" cy="316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30.png"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41592" y="1057224"/>
            <a:ext cx="921326" cy="923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ue Section break">
  <p:cSld name="TITLE_4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/>
          <p:nvPr/>
        </p:nvSpPr>
        <p:spPr>
          <a:xfrm rot="10800000">
            <a:off x="5" y="-28"/>
            <a:ext cx="9144000" cy="4098175"/>
          </a:xfrm>
          <a:prstGeom prst="flowChartManualInpu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0"/>
          <p:cNvSpPr txBox="1"/>
          <p:nvPr>
            <p:ph type="ctrTitle"/>
          </p:nvPr>
        </p:nvSpPr>
        <p:spPr>
          <a:xfrm>
            <a:off x="753174" y="891450"/>
            <a:ext cx="7953300" cy="241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Google Sans"/>
              <a:buNone/>
              <a:defRPr sz="42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01" name="Google Shape;10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0401" y="145750"/>
            <a:ext cx="754024" cy="1304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25.png"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6625" y="1150000"/>
            <a:ext cx="388325" cy="388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6.png" id="103" name="Google Shape;10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6475" y="1235837"/>
            <a:ext cx="388325" cy="3875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32.png" id="104" name="Google Shape;10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4075" y="-347416"/>
            <a:ext cx="754026" cy="684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vy full">
  <p:cSld name="TITLE_2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/>
          <p:nvPr/>
        </p:nvSpPr>
        <p:spPr>
          <a:xfrm flipH="1" rot="10800000">
            <a:off x="-26400" y="-40950"/>
            <a:ext cx="9196800" cy="5225400"/>
          </a:xfrm>
          <a:prstGeom prst="rect">
            <a:avLst/>
          </a:prstGeom>
          <a:solidFill>
            <a:srgbClr val="02024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0401" y="145750"/>
            <a:ext cx="754024" cy="130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ellow full">
  <p:cSld name="TITLE_2_2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/>
          <p:nvPr/>
        </p:nvSpPr>
        <p:spPr>
          <a:xfrm flipH="1" rot="10800000">
            <a:off x="-26400" y="-40950"/>
            <a:ext cx="9196800" cy="5225400"/>
          </a:xfrm>
          <a:prstGeom prst="rect">
            <a:avLst/>
          </a:prstGeom>
          <a:solidFill>
            <a:srgbClr val="FFB31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0401" y="145750"/>
            <a:ext cx="754024" cy="130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ue full">
  <p:cSld name="TITLE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/>
          <p:nvPr/>
        </p:nvSpPr>
        <p:spPr>
          <a:xfrm rot="10800000">
            <a:off x="-26400" y="-40950"/>
            <a:ext cx="9196800" cy="5225400"/>
          </a:xfrm>
          <a:prstGeom prst="rec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0401" y="145750"/>
            <a:ext cx="754024" cy="130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ky blue full">
  <p:cSld name="TITLE_2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/>
          <p:nvPr/>
        </p:nvSpPr>
        <p:spPr>
          <a:xfrm rot="10800000">
            <a:off x="-26400" y="-40950"/>
            <a:ext cx="9196800" cy="5225400"/>
          </a:xfrm>
          <a:prstGeom prst="rec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0401" y="145750"/>
            <a:ext cx="754024" cy="130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ue full slash">
  <p:cSld name="TITLE_1_1_2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/>
          <p:nvPr/>
        </p:nvSpPr>
        <p:spPr>
          <a:xfrm flipH="1" rot="5400000">
            <a:off x="1909463" y="-1918212"/>
            <a:ext cx="5165375" cy="8993050"/>
          </a:xfrm>
          <a:prstGeom prst="flowChartManualInpu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25"/>
          <p:cNvSpPr txBox="1"/>
          <p:nvPr>
            <p:ph idx="1" type="body"/>
          </p:nvPr>
        </p:nvSpPr>
        <p:spPr>
          <a:xfrm>
            <a:off x="594025" y="1058150"/>
            <a:ext cx="6071400" cy="274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Char char="▪"/>
              <a:defRPr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619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pen Sans"/>
              <a:buChar char="▫"/>
              <a:defRPr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▸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 i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 i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ky blue full slash">
  <p:cSld name="TITLE_1_1_2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/>
          <p:nvPr/>
        </p:nvSpPr>
        <p:spPr>
          <a:xfrm flipH="1" rot="5400000">
            <a:off x="1909463" y="-1918212"/>
            <a:ext cx="5165375" cy="8993050"/>
          </a:xfrm>
          <a:prstGeom prst="flowChartManualInpu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6"/>
          <p:cNvSpPr txBox="1"/>
          <p:nvPr>
            <p:ph idx="1" type="body"/>
          </p:nvPr>
        </p:nvSpPr>
        <p:spPr>
          <a:xfrm>
            <a:off x="594025" y="1058150"/>
            <a:ext cx="6071400" cy="274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Char char="▪"/>
              <a:defRPr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619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pen Sans"/>
              <a:buChar char="▫"/>
              <a:defRPr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▸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 i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 i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vy full slash">
  <p:cSld name="TITLE_1_1_2_1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/>
          <p:nvPr/>
        </p:nvSpPr>
        <p:spPr>
          <a:xfrm flipH="1" rot="5400000">
            <a:off x="1909463" y="-1918212"/>
            <a:ext cx="5165375" cy="8993050"/>
          </a:xfrm>
          <a:prstGeom prst="flowChartManualInput">
            <a:avLst/>
          </a:prstGeom>
          <a:solidFill>
            <a:srgbClr val="0202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7"/>
          <p:cNvSpPr txBox="1"/>
          <p:nvPr>
            <p:ph idx="1" type="body"/>
          </p:nvPr>
        </p:nvSpPr>
        <p:spPr>
          <a:xfrm>
            <a:off x="594025" y="1058150"/>
            <a:ext cx="6071400" cy="274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Char char="▪"/>
              <a:defRPr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619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pen Sans"/>
              <a:buChar char="▫"/>
              <a:defRPr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▸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 i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 i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ellow full slash">
  <p:cSld name="TITLE_1_1_2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/>
          <p:nvPr/>
        </p:nvSpPr>
        <p:spPr>
          <a:xfrm flipH="1" rot="5400000">
            <a:off x="1909463" y="-1918212"/>
            <a:ext cx="5165375" cy="8993050"/>
          </a:xfrm>
          <a:prstGeom prst="flowChartManualInput">
            <a:avLst/>
          </a:prstGeom>
          <a:solidFill>
            <a:srgbClr val="FFB3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8"/>
          <p:cNvSpPr txBox="1"/>
          <p:nvPr>
            <p:ph idx="1" type="body"/>
          </p:nvPr>
        </p:nvSpPr>
        <p:spPr>
          <a:xfrm>
            <a:off x="594025" y="1058150"/>
            <a:ext cx="6071400" cy="274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Char char="▪"/>
              <a:defRPr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619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pen Sans"/>
              <a:buChar char="▫"/>
              <a:defRPr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▸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 i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 i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▹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vy half quote">
  <p:cSld name="TITLE_1_1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/>
          <p:nvPr/>
        </p:nvSpPr>
        <p:spPr>
          <a:xfrm flipH="1" rot="5400000">
            <a:off x="196813" y="-205561"/>
            <a:ext cx="5147875" cy="5550250"/>
          </a:xfrm>
          <a:prstGeom prst="flowChartManualInput">
            <a:avLst/>
          </a:prstGeom>
          <a:solidFill>
            <a:srgbClr val="0202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9"/>
          <p:cNvSpPr txBox="1"/>
          <p:nvPr/>
        </p:nvSpPr>
        <p:spPr>
          <a:xfrm>
            <a:off x="439873" y="7423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</a:rPr>
              <a:t>“</a:t>
            </a:r>
            <a:endParaRPr b="1" sz="9600">
              <a:solidFill>
                <a:srgbClr val="FFFFFF"/>
              </a:solidFill>
            </a:endParaRPr>
          </a:p>
        </p:txBody>
      </p:sp>
      <p:sp>
        <p:nvSpPr>
          <p:cNvPr id="132" name="Google Shape;132;p29"/>
          <p:cNvSpPr txBox="1"/>
          <p:nvPr>
            <p:ph type="title"/>
          </p:nvPr>
        </p:nvSpPr>
        <p:spPr>
          <a:xfrm>
            <a:off x="1149225" y="1108300"/>
            <a:ext cx="3226800" cy="3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None/>
              <a:defRPr b="0"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ellow half quote">
  <p:cSld name="TITLE_1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0"/>
          <p:cNvSpPr/>
          <p:nvPr/>
        </p:nvSpPr>
        <p:spPr>
          <a:xfrm flipH="1" rot="5400000">
            <a:off x="196813" y="-205561"/>
            <a:ext cx="5147875" cy="5550250"/>
          </a:xfrm>
          <a:prstGeom prst="flowChartManualInput">
            <a:avLst/>
          </a:prstGeom>
          <a:solidFill>
            <a:srgbClr val="FFB3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30"/>
          <p:cNvSpPr txBox="1"/>
          <p:nvPr/>
        </p:nvSpPr>
        <p:spPr>
          <a:xfrm>
            <a:off x="439873" y="7423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</a:rPr>
              <a:t>“</a:t>
            </a:r>
            <a:endParaRPr b="1" sz="9600">
              <a:solidFill>
                <a:srgbClr val="FFFFFF"/>
              </a:solidFill>
            </a:endParaRPr>
          </a:p>
        </p:txBody>
      </p:sp>
      <p:sp>
        <p:nvSpPr>
          <p:cNvPr id="136" name="Google Shape;136;p30"/>
          <p:cNvSpPr txBox="1"/>
          <p:nvPr>
            <p:ph type="title"/>
          </p:nvPr>
        </p:nvSpPr>
        <p:spPr>
          <a:xfrm>
            <a:off x="1149225" y="1108300"/>
            <a:ext cx="3226800" cy="3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None/>
              <a:defRPr b="0"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ky blue half quote">
  <p:cSld name="TITLE_1_1_1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1"/>
          <p:cNvSpPr/>
          <p:nvPr/>
        </p:nvSpPr>
        <p:spPr>
          <a:xfrm flipH="1" rot="5400000">
            <a:off x="196813" y="-205561"/>
            <a:ext cx="5147875" cy="5550250"/>
          </a:xfrm>
          <a:prstGeom prst="flowChartManualInpu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31"/>
          <p:cNvSpPr txBox="1"/>
          <p:nvPr/>
        </p:nvSpPr>
        <p:spPr>
          <a:xfrm>
            <a:off x="439873" y="7423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</a:rPr>
              <a:t>“</a:t>
            </a:r>
            <a:endParaRPr b="1" sz="9600">
              <a:solidFill>
                <a:srgbClr val="FFFFFF"/>
              </a:solidFill>
            </a:endParaRPr>
          </a:p>
        </p:txBody>
      </p:sp>
      <p:sp>
        <p:nvSpPr>
          <p:cNvPr id="140" name="Google Shape;140;p31"/>
          <p:cNvSpPr txBox="1"/>
          <p:nvPr>
            <p:ph type="title"/>
          </p:nvPr>
        </p:nvSpPr>
        <p:spPr>
          <a:xfrm>
            <a:off x="1149225" y="1108300"/>
            <a:ext cx="3226800" cy="3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None/>
              <a:defRPr b="0"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ue half quote">
  <p:cSld name="TITLE_1_1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/>
          <p:nvPr/>
        </p:nvSpPr>
        <p:spPr>
          <a:xfrm flipH="1" rot="5400000">
            <a:off x="196813" y="-205561"/>
            <a:ext cx="5147875" cy="5550250"/>
          </a:xfrm>
          <a:prstGeom prst="flowChartManualInpu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32"/>
          <p:cNvSpPr txBox="1"/>
          <p:nvPr/>
        </p:nvSpPr>
        <p:spPr>
          <a:xfrm>
            <a:off x="439873" y="7423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</a:rPr>
              <a:t>“</a:t>
            </a:r>
            <a:endParaRPr b="1" sz="9600">
              <a:solidFill>
                <a:srgbClr val="FFFFFF"/>
              </a:solidFill>
            </a:endParaRPr>
          </a:p>
        </p:txBody>
      </p:sp>
      <p:sp>
        <p:nvSpPr>
          <p:cNvPr id="144" name="Google Shape;144;p32"/>
          <p:cNvSpPr txBox="1"/>
          <p:nvPr>
            <p:ph type="title"/>
          </p:nvPr>
        </p:nvSpPr>
        <p:spPr>
          <a:xfrm>
            <a:off x="1149225" y="1108300"/>
            <a:ext cx="3226800" cy="3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None/>
              <a:defRPr b="0"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b="0" i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vy text slide">
  <p:cSld name="TITLE_AND_BODY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3"/>
          <p:cNvSpPr/>
          <p:nvPr/>
        </p:nvSpPr>
        <p:spPr>
          <a:xfrm rot="10800000">
            <a:off x="-703" y="-53100"/>
            <a:ext cx="1253700" cy="5234100"/>
          </a:xfrm>
          <a:prstGeom prst="rect">
            <a:avLst/>
          </a:prstGeom>
          <a:solidFill>
            <a:srgbClr val="02024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33"/>
          <p:cNvSpPr txBox="1"/>
          <p:nvPr>
            <p:ph idx="1" type="body"/>
          </p:nvPr>
        </p:nvSpPr>
        <p:spPr>
          <a:xfrm>
            <a:off x="1634700" y="993150"/>
            <a:ext cx="7299900" cy="3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Char char="▪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▫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▸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8" name="Google Shape;148;p33"/>
          <p:cNvSpPr txBox="1"/>
          <p:nvPr>
            <p:ph type="title"/>
          </p:nvPr>
        </p:nvSpPr>
        <p:spPr>
          <a:xfrm>
            <a:off x="1634700" y="37747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9pPr>
          </a:lstStyle>
          <a:p/>
        </p:txBody>
      </p:sp>
      <p:pic>
        <p:nvPicPr>
          <p:cNvPr descr="Partners-Conference-2018-Identity-49.png" id="149" name="Google Shape;149;p33"/>
          <p:cNvPicPr preferRelativeResize="0"/>
          <p:nvPr/>
        </p:nvPicPr>
        <p:blipFill rotWithShape="1">
          <a:blip r:embed="rId2">
            <a:alphaModFix/>
          </a:blip>
          <a:srcRect b="69" l="0" r="0" t="69"/>
          <a:stretch/>
        </p:blipFill>
        <p:spPr>
          <a:xfrm rot="-2700057">
            <a:off x="835323" y="4509976"/>
            <a:ext cx="694889" cy="3474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6.png" id="150" name="Google Shape;1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700" y="4262774"/>
            <a:ext cx="487990" cy="487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7.png" id="151" name="Google Shape;15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96002">
            <a:off x="-1051360" y="-343056"/>
            <a:ext cx="2198686" cy="1099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ky blue text slide">
  <p:cSld name="TITLE_AND_BODY_1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/>
          <p:nvPr/>
        </p:nvSpPr>
        <p:spPr>
          <a:xfrm rot="10800000">
            <a:off x="-2" y="0"/>
            <a:ext cx="1253700" cy="5143500"/>
          </a:xfrm>
          <a:prstGeom prst="rec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34"/>
          <p:cNvSpPr txBox="1"/>
          <p:nvPr>
            <p:ph idx="1" type="body"/>
          </p:nvPr>
        </p:nvSpPr>
        <p:spPr>
          <a:xfrm>
            <a:off x="1634700" y="993150"/>
            <a:ext cx="7299900" cy="3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Char char="▪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▫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▸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5" name="Google Shape;155;p34"/>
          <p:cNvSpPr txBox="1"/>
          <p:nvPr>
            <p:ph type="title"/>
          </p:nvPr>
        </p:nvSpPr>
        <p:spPr>
          <a:xfrm>
            <a:off x="1634700" y="37747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9pPr>
          </a:lstStyle>
          <a:p/>
        </p:txBody>
      </p:sp>
      <p:pic>
        <p:nvPicPr>
          <p:cNvPr descr="Partners Conference 2018 Identity-48.png" id="156" name="Google Shape;15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700053">
            <a:off x="835323" y="4509976"/>
            <a:ext cx="694889" cy="347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6.png" id="157" name="Google Shape;15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700" y="4262774"/>
            <a:ext cx="487990" cy="487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7.png" id="158" name="Google Shape;15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96002">
            <a:off x="-1051360" y="-343056"/>
            <a:ext cx="2198686" cy="1099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ue text slide">
  <p:cSld name="TITLE_AND_BODY_1_1_1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5"/>
          <p:cNvSpPr/>
          <p:nvPr/>
        </p:nvSpPr>
        <p:spPr>
          <a:xfrm rot="10800000">
            <a:off x="-2" y="0"/>
            <a:ext cx="1253700" cy="5143500"/>
          </a:xfrm>
          <a:prstGeom prst="rec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35"/>
          <p:cNvSpPr txBox="1"/>
          <p:nvPr>
            <p:ph idx="1" type="body"/>
          </p:nvPr>
        </p:nvSpPr>
        <p:spPr>
          <a:xfrm>
            <a:off x="1634700" y="993150"/>
            <a:ext cx="7299900" cy="3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Char char="▪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▫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▸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2" name="Google Shape;162;p35"/>
          <p:cNvSpPr txBox="1"/>
          <p:nvPr>
            <p:ph type="title"/>
          </p:nvPr>
        </p:nvSpPr>
        <p:spPr>
          <a:xfrm>
            <a:off x="1634700" y="37747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9pPr>
          </a:lstStyle>
          <a:p/>
        </p:txBody>
      </p:sp>
      <p:pic>
        <p:nvPicPr>
          <p:cNvPr descr="Partners Conference 2018 Identity-34.png" id="163" name="Google Shape;163;p35"/>
          <p:cNvPicPr preferRelativeResize="0"/>
          <p:nvPr/>
        </p:nvPicPr>
        <p:blipFill rotWithShape="1">
          <a:blip r:embed="rId2">
            <a:alphaModFix/>
          </a:blip>
          <a:srcRect b="403" l="-14937" r="-9332" t="37468"/>
          <a:stretch/>
        </p:blipFill>
        <p:spPr>
          <a:xfrm rot="-2700051">
            <a:off x="835323" y="4509977"/>
            <a:ext cx="694889" cy="3474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6.png" id="164" name="Google Shape;1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700" y="4262774"/>
            <a:ext cx="487990" cy="487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7.png" id="165" name="Google Shape;16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96002">
            <a:off x="-1051360" y="-343056"/>
            <a:ext cx="2198686" cy="1099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ellow text slide">
  <p:cSld name="TITLE_AND_BODY_1_1_1_1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/>
          <p:nvPr/>
        </p:nvSpPr>
        <p:spPr>
          <a:xfrm rot="10800000">
            <a:off x="-2" y="0"/>
            <a:ext cx="1253700" cy="5143500"/>
          </a:xfrm>
          <a:prstGeom prst="rect">
            <a:avLst/>
          </a:prstGeom>
          <a:solidFill>
            <a:srgbClr val="FFB31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36"/>
          <p:cNvSpPr txBox="1"/>
          <p:nvPr>
            <p:ph idx="1" type="body"/>
          </p:nvPr>
        </p:nvSpPr>
        <p:spPr>
          <a:xfrm>
            <a:off x="1634700" y="993150"/>
            <a:ext cx="7299900" cy="3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Char char="▪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▫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▸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▹"/>
              <a:defRPr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9" name="Google Shape;169;p36"/>
          <p:cNvSpPr txBox="1"/>
          <p:nvPr>
            <p:ph type="title"/>
          </p:nvPr>
        </p:nvSpPr>
        <p:spPr>
          <a:xfrm>
            <a:off x="1634700" y="37747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9pPr>
          </a:lstStyle>
          <a:p/>
        </p:txBody>
      </p:sp>
      <p:pic>
        <p:nvPicPr>
          <p:cNvPr descr="Partners Conference 2018 Identity-22.png" id="170" name="Google Shape;170;p36"/>
          <p:cNvPicPr preferRelativeResize="0"/>
          <p:nvPr/>
        </p:nvPicPr>
        <p:blipFill rotWithShape="1">
          <a:blip r:embed="rId2">
            <a:alphaModFix/>
          </a:blip>
          <a:srcRect b="0" l="19" r="29" t="0"/>
          <a:stretch/>
        </p:blipFill>
        <p:spPr>
          <a:xfrm rot="-2700056">
            <a:off x="835324" y="4509976"/>
            <a:ext cx="694888" cy="3474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6.png" id="171" name="Google Shape;1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700" y="4262774"/>
            <a:ext cx="487990" cy="487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ners Conference 2018 Identity-47.png" id="172" name="Google Shape;17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96002">
            <a:off x="-1051360" y="-343056"/>
            <a:ext cx="2198686" cy="1099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_Three column">
  <p:cSld name="TITLE_AND_TWO_COLUMNS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7"/>
          <p:cNvSpPr txBox="1"/>
          <p:nvPr>
            <p:ph idx="1" type="body"/>
          </p:nvPr>
        </p:nvSpPr>
        <p:spPr>
          <a:xfrm>
            <a:off x="377000" y="993351"/>
            <a:ext cx="2837100" cy="3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▪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▸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▹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175" name="Google Shape;175;p37"/>
          <p:cNvSpPr txBox="1"/>
          <p:nvPr>
            <p:ph idx="2" type="body"/>
          </p:nvPr>
        </p:nvSpPr>
        <p:spPr>
          <a:xfrm>
            <a:off x="3300264" y="993351"/>
            <a:ext cx="2837100" cy="3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▪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▸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▹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176" name="Google Shape;176;p37"/>
          <p:cNvSpPr txBox="1"/>
          <p:nvPr>
            <p:ph idx="3" type="body"/>
          </p:nvPr>
        </p:nvSpPr>
        <p:spPr>
          <a:xfrm>
            <a:off x="6223529" y="993351"/>
            <a:ext cx="2837100" cy="3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▪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▸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▹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177" name="Google Shape;177;p37"/>
          <p:cNvSpPr txBox="1"/>
          <p:nvPr>
            <p:ph type="title"/>
          </p:nvPr>
        </p:nvSpPr>
        <p:spPr>
          <a:xfrm>
            <a:off x="377000" y="377468"/>
            <a:ext cx="84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_Title only" type="titleOnly">
  <p:cSld name="TITLE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8"/>
          <p:cNvSpPr txBox="1"/>
          <p:nvPr>
            <p:ph type="title"/>
          </p:nvPr>
        </p:nvSpPr>
        <p:spPr>
          <a:xfrm>
            <a:off x="377000" y="377468"/>
            <a:ext cx="84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B404A"/>
              </a:buClr>
              <a:buSzPts val="2600"/>
              <a:buNone/>
              <a:defRPr>
                <a:solidFill>
                  <a:srgbClr val="3B404A"/>
                </a:solidFill>
              </a:defRPr>
            </a:lvl9pPr>
          </a:lstStyle>
          <a:p/>
        </p:txBody>
      </p:sp>
      <p:pic>
        <p:nvPicPr>
          <p:cNvPr descr="color-block.png" id="180" name="Google Shape;180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9"/>
            <a:ext cx="9144003" cy="88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ue half">
  <p:cSld name="TITLE_ONLY_1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/>
          <p:nvPr/>
        </p:nvSpPr>
        <p:spPr>
          <a:xfrm flipH="1" rot="5400000">
            <a:off x="196813" y="-205561"/>
            <a:ext cx="5147875" cy="5550250"/>
          </a:xfrm>
          <a:prstGeom prst="flowChartManualInpu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39"/>
          <p:cNvSpPr txBox="1"/>
          <p:nvPr>
            <p:ph type="title"/>
          </p:nvPr>
        </p:nvSpPr>
        <p:spPr>
          <a:xfrm>
            <a:off x="759401" y="296300"/>
            <a:ext cx="3324900" cy="119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None/>
              <a:defRPr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tangram.png" id="184" name="Google Shape;184;p3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844268" y="3633100"/>
            <a:ext cx="563973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vy half">
  <p:cSld name="TITLE_ONLY_1_1_2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/>
          <p:nvPr/>
        </p:nvSpPr>
        <p:spPr>
          <a:xfrm flipH="1" rot="5400000">
            <a:off x="196813" y="-205561"/>
            <a:ext cx="5147875" cy="5550250"/>
          </a:xfrm>
          <a:prstGeom prst="flowChartManualInput">
            <a:avLst/>
          </a:prstGeom>
          <a:solidFill>
            <a:srgbClr val="0202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40"/>
          <p:cNvSpPr txBox="1"/>
          <p:nvPr>
            <p:ph type="title"/>
          </p:nvPr>
        </p:nvSpPr>
        <p:spPr>
          <a:xfrm>
            <a:off x="759401" y="296300"/>
            <a:ext cx="3324900" cy="119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None/>
              <a:defRPr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tangram.png" id="188" name="Google Shape;188;p4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844268" y="3633100"/>
            <a:ext cx="563973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ellow half">
  <p:cSld name="TITLE_ONLY_1_1_2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1"/>
          <p:cNvSpPr/>
          <p:nvPr/>
        </p:nvSpPr>
        <p:spPr>
          <a:xfrm flipH="1" rot="5400000">
            <a:off x="196813" y="-205561"/>
            <a:ext cx="5147875" cy="5550250"/>
          </a:xfrm>
          <a:prstGeom prst="flowChartManualInput">
            <a:avLst/>
          </a:prstGeom>
          <a:solidFill>
            <a:srgbClr val="FFB3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41"/>
          <p:cNvSpPr txBox="1"/>
          <p:nvPr>
            <p:ph type="title"/>
          </p:nvPr>
        </p:nvSpPr>
        <p:spPr>
          <a:xfrm>
            <a:off x="759401" y="296300"/>
            <a:ext cx="3324900" cy="119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None/>
              <a:defRPr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tangram.png" id="192" name="Google Shape;192;p4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844268" y="3633100"/>
            <a:ext cx="563973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ky blue half">
  <p:cSld name="TITLE_ONLY_1_1_2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2"/>
          <p:cNvSpPr/>
          <p:nvPr/>
        </p:nvSpPr>
        <p:spPr>
          <a:xfrm flipH="1" rot="5400000">
            <a:off x="196813" y="-205561"/>
            <a:ext cx="5147875" cy="5550250"/>
          </a:xfrm>
          <a:prstGeom prst="flowChartManualInpu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42"/>
          <p:cNvSpPr txBox="1"/>
          <p:nvPr>
            <p:ph type="title"/>
          </p:nvPr>
        </p:nvSpPr>
        <p:spPr>
          <a:xfrm>
            <a:off x="759401" y="296300"/>
            <a:ext cx="3324900" cy="119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en Sans"/>
              <a:buNone/>
              <a:defRPr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6" name="Google Shape;196;p42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7" name="Google Shape;197;p42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tangram.png" id="198" name="Google Shape;198;p4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844268" y="3633100"/>
            <a:ext cx="563973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ky blue third">
  <p:cSld name="TITLE_ONLY_1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3"/>
          <p:cNvSpPr/>
          <p:nvPr/>
        </p:nvSpPr>
        <p:spPr>
          <a:xfrm flipH="1" rot="5400000">
            <a:off x="-1159036" y="1143725"/>
            <a:ext cx="5165375" cy="2856050"/>
          </a:xfrm>
          <a:prstGeom prst="flowChartManualInpu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43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2" name="Google Shape;202;p43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quiggle.png" id="203" name="Google Shape;203;p4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799998">
            <a:off x="-1446759" y="75729"/>
            <a:ext cx="8983545" cy="6409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vy third">
  <p:cSld name="TITLE_ONLY_1_1_1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4"/>
          <p:cNvSpPr/>
          <p:nvPr/>
        </p:nvSpPr>
        <p:spPr>
          <a:xfrm flipH="1" rot="5400000">
            <a:off x="-1159036" y="1143725"/>
            <a:ext cx="5165375" cy="2856050"/>
          </a:xfrm>
          <a:prstGeom prst="flowChartManualInput">
            <a:avLst/>
          </a:prstGeom>
          <a:solidFill>
            <a:srgbClr val="0202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44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7" name="Google Shape;207;p44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quiggle.png" id="208" name="Google Shape;208;p4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799998">
            <a:off x="-1446759" y="75729"/>
            <a:ext cx="8983545" cy="6409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ue third">
  <p:cSld name="TITLE_ONLY_1_1_1_1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5"/>
          <p:cNvSpPr/>
          <p:nvPr/>
        </p:nvSpPr>
        <p:spPr>
          <a:xfrm flipH="1" rot="5400000">
            <a:off x="-1159036" y="1143725"/>
            <a:ext cx="5165375" cy="2856050"/>
          </a:xfrm>
          <a:prstGeom prst="flowChartManualInpu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45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2" name="Google Shape;212;p45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quiggle.png" id="213" name="Google Shape;213;p4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799998">
            <a:off x="-1446759" y="75729"/>
            <a:ext cx="8983545" cy="6409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ellow third">
  <p:cSld name="TITLE_ONLY_1_1_1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6"/>
          <p:cNvSpPr/>
          <p:nvPr/>
        </p:nvSpPr>
        <p:spPr>
          <a:xfrm flipH="1" rot="5400000">
            <a:off x="-1159036" y="1143725"/>
            <a:ext cx="5165375" cy="2856050"/>
          </a:xfrm>
          <a:prstGeom prst="flowChartManualInput">
            <a:avLst/>
          </a:prstGeom>
          <a:solidFill>
            <a:srgbClr val="FFB3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46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7" name="Google Shape;217;p46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quiggle.png" id="218" name="Google Shape;218;p4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799998">
            <a:off x="-1446759" y="75729"/>
            <a:ext cx="8983545" cy="6409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_Gray sidebar">
  <p:cSld name="TITLE_ONLY_1_1_1_1_1_1_1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7"/>
          <p:cNvSpPr/>
          <p:nvPr/>
        </p:nvSpPr>
        <p:spPr>
          <a:xfrm>
            <a:off x="5922824" y="-6674"/>
            <a:ext cx="3227700" cy="51792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47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2" name="Google Shape;222;p47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_White sidebar">
  <p:cSld name="TITLE_ONLY_1_1_1_1_1_1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8"/>
          <p:cNvSpPr/>
          <p:nvPr/>
        </p:nvSpPr>
        <p:spPr>
          <a:xfrm>
            <a:off x="0" y="0"/>
            <a:ext cx="64053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48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6" name="Google Shape;226;p48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_Blank" type="blank">
  <p:cSld name="BLANK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9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9" name="Google Shape;229;p49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ellow top">
  <p:cSld name="BLANK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0"/>
          <p:cNvSpPr/>
          <p:nvPr/>
        </p:nvSpPr>
        <p:spPr>
          <a:xfrm rot="10800000">
            <a:off x="-35150" y="-53175"/>
            <a:ext cx="9214500" cy="2648100"/>
          </a:xfrm>
          <a:prstGeom prst="rect">
            <a:avLst/>
          </a:prstGeom>
          <a:solidFill>
            <a:srgbClr val="FFB31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50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3" name="Google Shape;233;p50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quiggle.png" id="234" name="Google Shape;234;p5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847631">
            <a:off x="-290405" y="-1234239"/>
            <a:ext cx="10694687" cy="6409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vy top">
  <p:cSld name="BLANK_1_3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1"/>
          <p:cNvSpPr/>
          <p:nvPr/>
        </p:nvSpPr>
        <p:spPr>
          <a:xfrm rot="10800000">
            <a:off x="-35150" y="-53175"/>
            <a:ext cx="9214500" cy="2648100"/>
          </a:xfrm>
          <a:prstGeom prst="rect">
            <a:avLst/>
          </a:prstGeom>
          <a:solidFill>
            <a:srgbClr val="02024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51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8" name="Google Shape;238;p51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quiggle.png" id="239" name="Google Shape;239;p5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847631">
            <a:off x="-290405" y="-1234239"/>
            <a:ext cx="10694687" cy="6409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ky blue top">
  <p:cSld name="BLANK_1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2"/>
          <p:cNvSpPr/>
          <p:nvPr/>
        </p:nvSpPr>
        <p:spPr>
          <a:xfrm rot="10800000">
            <a:off x="-35150" y="-53175"/>
            <a:ext cx="9214500" cy="2648100"/>
          </a:xfrm>
          <a:prstGeom prst="rec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52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43" name="Google Shape;243;p52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quiggle.png" id="244" name="Google Shape;244;p5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847631">
            <a:off x="-290405" y="-1234239"/>
            <a:ext cx="10694687" cy="6409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ue top">
  <p:cSld name="BLANK_1_2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3"/>
          <p:cNvSpPr/>
          <p:nvPr/>
        </p:nvSpPr>
        <p:spPr>
          <a:xfrm rot="10800000">
            <a:off x="-35150" y="-53175"/>
            <a:ext cx="9214500" cy="2648100"/>
          </a:xfrm>
          <a:prstGeom prst="rec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53"/>
          <p:cNvSpPr txBox="1"/>
          <p:nvPr>
            <p:ph idx="12" type="sldNum"/>
          </p:nvPr>
        </p:nvSpPr>
        <p:spPr>
          <a:xfrm>
            <a:off x="87693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02024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48" name="Google Shape;248;p53"/>
          <p:cNvCxnSpPr/>
          <p:nvPr/>
        </p:nvCxnSpPr>
        <p:spPr>
          <a:xfrm>
            <a:off x="8812173" y="4864776"/>
            <a:ext cx="0" cy="173100"/>
          </a:xfrm>
          <a:prstGeom prst="straightConnector1">
            <a:avLst/>
          </a:prstGeom>
          <a:noFill/>
          <a:ln cap="flat" cmpd="sng" w="9525">
            <a:solidFill>
              <a:srgbClr val="4FC1E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quiggle.png" id="249" name="Google Shape;249;p5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847631">
            <a:off x="-290405" y="-1234239"/>
            <a:ext cx="10694687" cy="6409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vy two thirds">
  <p:cSld name="TITLE_ONLY_1_2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4"/>
          <p:cNvSpPr/>
          <p:nvPr/>
        </p:nvSpPr>
        <p:spPr>
          <a:xfrm>
            <a:off x="0" y="0"/>
            <a:ext cx="9144000" cy="3745800"/>
          </a:xfrm>
          <a:prstGeom prst="rec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54"/>
          <p:cNvSpPr txBox="1"/>
          <p:nvPr>
            <p:ph type="title"/>
          </p:nvPr>
        </p:nvSpPr>
        <p:spPr>
          <a:xfrm>
            <a:off x="750573" y="143897"/>
            <a:ext cx="7372500" cy="119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3" name="Google Shape;253;p54"/>
          <p:cNvSpPr/>
          <p:nvPr/>
        </p:nvSpPr>
        <p:spPr>
          <a:xfrm rot="10800000">
            <a:off x="-13200" y="-29250"/>
            <a:ext cx="9170400" cy="3804300"/>
          </a:xfrm>
          <a:prstGeom prst="rect">
            <a:avLst/>
          </a:prstGeom>
          <a:solidFill>
            <a:srgbClr val="02024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ky blue two thirds">
  <p:cSld name="TITLE_ONLY_1_2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5"/>
          <p:cNvSpPr/>
          <p:nvPr/>
        </p:nvSpPr>
        <p:spPr>
          <a:xfrm>
            <a:off x="0" y="0"/>
            <a:ext cx="9144000" cy="3745800"/>
          </a:xfrm>
          <a:prstGeom prst="rec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55"/>
          <p:cNvSpPr txBox="1"/>
          <p:nvPr>
            <p:ph type="title"/>
          </p:nvPr>
        </p:nvSpPr>
        <p:spPr>
          <a:xfrm>
            <a:off x="750573" y="143897"/>
            <a:ext cx="7372500" cy="119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7" name="Google Shape;257;p55"/>
          <p:cNvSpPr/>
          <p:nvPr/>
        </p:nvSpPr>
        <p:spPr>
          <a:xfrm rot="10800000">
            <a:off x="-13200" y="-29250"/>
            <a:ext cx="9170400" cy="3804300"/>
          </a:xfrm>
          <a:prstGeom prst="rect">
            <a:avLst/>
          </a:prstGeom>
          <a:solidFill>
            <a:srgbClr val="4FC1E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ue two thirds">
  <p:cSld name="TITLE_ONLY_1_2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6"/>
          <p:cNvSpPr/>
          <p:nvPr/>
        </p:nvSpPr>
        <p:spPr>
          <a:xfrm>
            <a:off x="0" y="0"/>
            <a:ext cx="9144000" cy="3745800"/>
          </a:xfrm>
          <a:prstGeom prst="rec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56"/>
          <p:cNvSpPr txBox="1"/>
          <p:nvPr>
            <p:ph type="title"/>
          </p:nvPr>
        </p:nvSpPr>
        <p:spPr>
          <a:xfrm>
            <a:off x="750573" y="143897"/>
            <a:ext cx="7372500" cy="119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1" name="Google Shape;261;p56"/>
          <p:cNvSpPr/>
          <p:nvPr/>
        </p:nvSpPr>
        <p:spPr>
          <a:xfrm rot="10800000">
            <a:off x="-13200" y="-29250"/>
            <a:ext cx="9170400" cy="3804300"/>
          </a:xfrm>
          <a:prstGeom prst="rect">
            <a:avLst/>
          </a:prstGeom>
          <a:solidFill>
            <a:srgbClr val="5D9CE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ellow two thirds">
  <p:cSld name="TITLE_ONLY_1_3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7"/>
          <p:cNvSpPr/>
          <p:nvPr/>
        </p:nvSpPr>
        <p:spPr>
          <a:xfrm>
            <a:off x="0" y="0"/>
            <a:ext cx="9144000" cy="3745800"/>
          </a:xfrm>
          <a:prstGeom prst="rect">
            <a:avLst/>
          </a:prstGeom>
          <a:solidFill>
            <a:srgbClr val="4A89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57"/>
          <p:cNvSpPr txBox="1"/>
          <p:nvPr>
            <p:ph type="title"/>
          </p:nvPr>
        </p:nvSpPr>
        <p:spPr>
          <a:xfrm>
            <a:off x="750573" y="143897"/>
            <a:ext cx="7372500" cy="119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5" name="Google Shape;265;p57"/>
          <p:cNvSpPr/>
          <p:nvPr/>
        </p:nvSpPr>
        <p:spPr>
          <a:xfrm rot="10800000">
            <a:off x="-13200" y="-29250"/>
            <a:ext cx="9170400" cy="3804300"/>
          </a:xfrm>
          <a:prstGeom prst="rect">
            <a:avLst/>
          </a:prstGeom>
          <a:solidFill>
            <a:srgbClr val="FFB31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5">
  <p:cSld name="TITLE_5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8" name="Google Shape;268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_2">
  <p:cSld name="TITLE_AND_BODY_2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71" name="Google Shape;271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33.xml"/><Relationship Id="rId42" Type="http://schemas.openxmlformats.org/officeDocument/2006/relationships/slideLayout" Target="../slideLayouts/slideLayout55.xml"/><Relationship Id="rId41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35.xml"/><Relationship Id="rId44" Type="http://schemas.openxmlformats.org/officeDocument/2006/relationships/slideLayout" Target="../slideLayouts/slideLayout57.xml"/><Relationship Id="rId21" Type="http://schemas.openxmlformats.org/officeDocument/2006/relationships/slideLayout" Target="../slideLayouts/slideLayout34.xml"/><Relationship Id="rId43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36.xml"/><Relationship Id="rId45" Type="http://schemas.openxmlformats.org/officeDocument/2006/relationships/theme" Target="../theme/theme1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0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29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4.xml"/><Relationship Id="rId3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24.xml"/><Relationship Id="rId33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23.xml"/><Relationship Id="rId3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26.xml"/><Relationship Id="rId35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25.xml"/><Relationship Id="rId3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28.xml"/><Relationship Id="rId37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27.xml"/><Relationship Id="rId36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30.xml"/><Relationship Id="rId39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29.xml"/><Relationship Id="rId38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374500" y="1030677"/>
            <a:ext cx="8656500" cy="3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2A73CC"/>
              </a:buClr>
              <a:buSzPts val="1800"/>
              <a:buFont typeface="Open San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2A73CC"/>
              </a:buClr>
              <a:buSzPts val="1800"/>
              <a:buFont typeface="Open Sans"/>
              <a:buChar char="▫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rgbClr val="2A73CC"/>
              </a:buClr>
              <a:buSzPts val="1800"/>
              <a:buFont typeface="Open Sans"/>
              <a:buChar char="▸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2A73CC"/>
              </a:buClr>
              <a:buSzPts val="1800"/>
              <a:buFont typeface="Open Sans"/>
              <a:buChar char="▹"/>
              <a:defRPr sz="1800"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▹"/>
              <a:defRPr sz="1800"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▹"/>
              <a:defRPr sz="1800"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▹"/>
              <a:defRPr sz="1800"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▹"/>
              <a:defRPr sz="1800"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▹"/>
              <a:defRPr sz="1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type="title"/>
          </p:nvPr>
        </p:nvSpPr>
        <p:spPr>
          <a:xfrm>
            <a:off x="381000" y="372100"/>
            <a:ext cx="86565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Open Sans"/>
              <a:buNone/>
              <a:defRPr sz="32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6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6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6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6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6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6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6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6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693156" y="4749850"/>
            <a:ext cx="34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0" sz="1000">
                <a:solidFill>
                  <a:srgbClr val="4A89D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b="0" sz="1000">
                <a:solidFill>
                  <a:srgbClr val="4A89D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b="0" sz="1000">
                <a:solidFill>
                  <a:srgbClr val="4A89D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b="0" sz="1000">
                <a:solidFill>
                  <a:srgbClr val="4A89D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b="0" sz="1000">
                <a:solidFill>
                  <a:srgbClr val="4A89D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b="0" sz="1000">
                <a:solidFill>
                  <a:srgbClr val="4A89D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b="0" sz="1000">
                <a:solidFill>
                  <a:srgbClr val="4A89D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b="0" sz="1000">
                <a:solidFill>
                  <a:srgbClr val="4A89D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b="0" sz="1000">
                <a:solidFill>
                  <a:srgbClr val="4A89D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bit.ly/dockerlabnext18ex" TargetMode="External"/><Relationship Id="rId4" Type="http://schemas.openxmlformats.org/officeDocument/2006/relationships/image" Target="../media/image40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1.png"/><Relationship Id="rId4" Type="http://schemas.openxmlformats.org/officeDocument/2006/relationships/image" Target="../media/image4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1.jpg"/><Relationship Id="rId4" Type="http://schemas.openxmlformats.org/officeDocument/2006/relationships/image" Target="../media/image5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kubernetes.io/docs/reference/kubectl/overview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bit.ly/kubelabnext18ex" TargetMode="External"/><Relationship Id="rId4" Type="http://schemas.openxmlformats.org/officeDocument/2006/relationships/image" Target="../media/image45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jpg"/><Relationship Id="rId4" Type="http://schemas.openxmlformats.org/officeDocument/2006/relationships/image" Target="../media/image2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7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coursera.org/NEXTExtended" TargetMode="External"/><Relationship Id="rId4" Type="http://schemas.openxmlformats.org/officeDocument/2006/relationships/hyperlink" Target="https://coursera.org/NEXTExtended" TargetMode="External"/><Relationship Id="rId5" Type="http://schemas.openxmlformats.org/officeDocument/2006/relationships/hyperlink" Target="https://coursera.org/NEXTExtended" TargetMode="External"/><Relationship Id="rId6" Type="http://schemas.openxmlformats.org/officeDocument/2006/relationships/image" Target="../media/image5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coursera.org/specializations/machine-learning-tensorflow-gcp" TargetMode="External"/><Relationship Id="rId4" Type="http://schemas.openxmlformats.org/officeDocument/2006/relationships/hyperlink" Target="https://www.coursera.org/specializations/gcp-data-machine-learning" TargetMode="External"/><Relationship Id="rId5" Type="http://schemas.openxmlformats.org/officeDocument/2006/relationships/hyperlink" Target="https://www.coursera.org/specializations/gcp-architecture" TargetMode="External"/><Relationship Id="rId6" Type="http://schemas.openxmlformats.org/officeDocument/2006/relationships/hyperlink" Target="https://www.coursera.org/specializations/developing-apps-gcp" TargetMode="External"/><Relationship Id="rId7" Type="http://schemas.openxmlformats.org/officeDocument/2006/relationships/hyperlink" Target="https://www.coursera.org/specializations/from-data-to-insights-google-cloud-platfor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2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bit.ly/kubequestnext18" TargetMode="External"/><Relationship Id="rId4" Type="http://schemas.openxmlformats.org/officeDocument/2006/relationships/hyperlink" Target="https://goo.gl/mEJivM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32.png"/><Relationship Id="rId5" Type="http://schemas.openxmlformats.org/officeDocument/2006/relationships/image" Target="../media/image30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3.png"/><Relationship Id="rId4" Type="http://schemas.openxmlformats.org/officeDocument/2006/relationships/image" Target="../media/image37.png"/><Relationship Id="rId5" Type="http://schemas.openxmlformats.org/officeDocument/2006/relationships/image" Target="../media/image34.png"/><Relationship Id="rId6" Type="http://schemas.openxmlformats.org/officeDocument/2006/relationships/image" Target="../media/image3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docker.com/engine/reference/commandline/cli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60"/>
          <p:cNvSpPr txBox="1"/>
          <p:nvPr>
            <p:ph type="ctrTitle"/>
          </p:nvPr>
        </p:nvSpPr>
        <p:spPr>
          <a:xfrm>
            <a:off x="704400" y="859175"/>
            <a:ext cx="7735200" cy="21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Qwiklabs Google Next ‘18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GDG Málaga</a:t>
            </a:r>
            <a:endParaRPr sz="3000"/>
          </a:p>
        </p:txBody>
      </p:sp>
      <p:sp>
        <p:nvSpPr>
          <p:cNvPr id="277" name="Google Shape;277;p60"/>
          <p:cNvSpPr txBox="1"/>
          <p:nvPr/>
        </p:nvSpPr>
        <p:spPr>
          <a:xfrm>
            <a:off x="704400" y="3012875"/>
            <a:ext cx="82215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Síguenos en el hashtag #Next18Extended</a:t>
            </a:r>
            <a:endParaRPr sz="2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Última actualización: 15 Agosto, 2018</a:t>
            </a:r>
            <a:endParaRPr sz="1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69"/>
          <p:cNvSpPr txBox="1"/>
          <p:nvPr>
            <p:ph idx="4294967295" type="body"/>
          </p:nvPr>
        </p:nvSpPr>
        <p:spPr>
          <a:xfrm>
            <a:off x="377625" y="3748225"/>
            <a:ext cx="4200300" cy="71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bit.ly/dockerlabnext18ex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54" name="Google Shape;354;p69"/>
          <p:cNvSpPr txBox="1"/>
          <p:nvPr>
            <p:ph idx="4294967295" type="title"/>
          </p:nvPr>
        </p:nvSpPr>
        <p:spPr>
          <a:xfrm>
            <a:off x="377625" y="230825"/>
            <a:ext cx="36555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Lab 1: Docker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55" name="Google Shape;355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0050" y="450825"/>
            <a:ext cx="474345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70"/>
          <p:cNvSpPr txBox="1"/>
          <p:nvPr>
            <p:ph idx="1" type="body"/>
          </p:nvPr>
        </p:nvSpPr>
        <p:spPr>
          <a:xfrm>
            <a:off x="1634700" y="1089450"/>
            <a:ext cx="7299900" cy="23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Ventajas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Administración de recursos (CPU, RAM, ..)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Sencilla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organización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de (micro)servicios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Poderosa habilidad de planificación (</a:t>
            </a:r>
            <a:r>
              <a:rPr i="1" lang="en">
                <a:latin typeface="Google Sans"/>
                <a:ea typeface="Google Sans"/>
                <a:cs typeface="Google Sans"/>
                <a:sym typeface="Google Sans"/>
              </a:rPr>
              <a:t>scaling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, actualizaciones, resurrección, ..)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1" name="Google Shape;361;p70"/>
          <p:cNvSpPr txBox="1"/>
          <p:nvPr>
            <p:ph type="title"/>
          </p:nvPr>
        </p:nvSpPr>
        <p:spPr>
          <a:xfrm>
            <a:off x="1634700" y="23082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Kubernetes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71"/>
          <p:cNvSpPr txBox="1"/>
          <p:nvPr>
            <p:ph type="title"/>
          </p:nvPr>
        </p:nvSpPr>
        <p:spPr>
          <a:xfrm>
            <a:off x="1634700" y="37747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Kubernetes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67" name="Google Shape;36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700" y="1212300"/>
            <a:ext cx="3269000" cy="3670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71"/>
          <p:cNvPicPr preferRelativeResize="0"/>
          <p:nvPr/>
        </p:nvPicPr>
        <p:blipFill rotWithShape="1">
          <a:blip r:embed="rId4">
            <a:alphaModFix/>
          </a:blip>
          <a:srcRect b="5171" l="4150" r="0" t="7469"/>
          <a:stretch/>
        </p:blipFill>
        <p:spPr>
          <a:xfrm>
            <a:off x="5075225" y="1212300"/>
            <a:ext cx="3752275" cy="276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72"/>
          <p:cNvSpPr txBox="1"/>
          <p:nvPr>
            <p:ph idx="1" type="body"/>
          </p:nvPr>
        </p:nvSpPr>
        <p:spPr>
          <a:xfrm>
            <a:off x="4766850" y="957825"/>
            <a:ext cx="4167900" cy="3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AutoNum type="arabicPeriod"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Pod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AutoNum type="arabicPeriod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Service</a:t>
            </a:r>
            <a:endParaRPr sz="16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AutoNum type="arabicPeriod"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Deployment</a:t>
            </a:r>
            <a:endParaRPr i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AutoNum type="arabicPeriod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Replica Set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Asegura que el servicio </a:t>
            </a:r>
            <a:r>
              <a:rPr i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X</a:t>
            </a: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usa </a:t>
            </a:r>
            <a:r>
              <a:rPr i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</a:t>
            </a: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réplicas de su </a:t>
            </a:r>
            <a:r>
              <a:rPr i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pod</a:t>
            </a:r>
            <a:r>
              <a:rPr lang="en" sz="1600"/>
              <a:t> en todo momento</a:t>
            </a:r>
            <a:endParaRPr sz="1600"/>
          </a:p>
        </p:txBody>
      </p:sp>
      <p:sp>
        <p:nvSpPr>
          <p:cNvPr id="374" name="Google Shape;374;p72"/>
          <p:cNvSpPr txBox="1"/>
          <p:nvPr>
            <p:ph type="title"/>
          </p:nvPr>
        </p:nvSpPr>
        <p:spPr>
          <a:xfrm>
            <a:off x="1634700" y="37747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Kubernetes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75" name="Google Shape;375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722" y="1120914"/>
            <a:ext cx="3102276" cy="348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73"/>
          <p:cNvSpPr txBox="1"/>
          <p:nvPr>
            <p:ph idx="1" type="body"/>
          </p:nvPr>
        </p:nvSpPr>
        <p:spPr>
          <a:xfrm>
            <a:off x="1676550" y="1075525"/>
            <a:ext cx="70038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Pod</a:t>
            </a:r>
            <a:endParaRPr sz="24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</a:t>
            </a: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ncapsula un contenedor o un sistema de contenedores de microservicios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1" name="Google Shape;381;p73"/>
          <p:cNvSpPr txBox="1"/>
          <p:nvPr>
            <p:ph type="title"/>
          </p:nvPr>
        </p:nvSpPr>
        <p:spPr>
          <a:xfrm>
            <a:off x="1634700" y="28332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Kubernetes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82" name="Google Shape;382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4100" y="2094850"/>
            <a:ext cx="5050500" cy="284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74"/>
          <p:cNvSpPr txBox="1"/>
          <p:nvPr>
            <p:ph idx="1" type="body"/>
          </p:nvPr>
        </p:nvSpPr>
        <p:spPr>
          <a:xfrm>
            <a:off x="1676550" y="1075525"/>
            <a:ext cx="70038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Service</a:t>
            </a:r>
            <a:endParaRPr sz="24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Sirve como IP router externo para 1+ pods. Clasifica por etiquetas.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8" name="Google Shape;388;p74"/>
          <p:cNvSpPr txBox="1"/>
          <p:nvPr>
            <p:ph type="title"/>
          </p:nvPr>
        </p:nvSpPr>
        <p:spPr>
          <a:xfrm>
            <a:off x="1634700" y="28332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Kubernetes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89" name="Google Shape;38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2350" y="2100857"/>
            <a:ext cx="5062250" cy="28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75"/>
          <p:cNvSpPr txBox="1"/>
          <p:nvPr>
            <p:ph idx="1" type="body"/>
          </p:nvPr>
        </p:nvSpPr>
        <p:spPr>
          <a:xfrm>
            <a:off x="1676550" y="1075525"/>
            <a:ext cx="70038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Deployments</a:t>
            </a:r>
            <a:endParaRPr sz="24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Asegura que el cluster mantenga un </a:t>
            </a:r>
            <a:r>
              <a:rPr i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estado deseado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(como un </a:t>
            </a:r>
            <a:r>
              <a:rPr i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master</a:t>
            </a: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)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95" name="Google Shape;395;p75"/>
          <p:cNvSpPr txBox="1"/>
          <p:nvPr>
            <p:ph type="title"/>
          </p:nvPr>
        </p:nvSpPr>
        <p:spPr>
          <a:xfrm>
            <a:off x="1634700" y="28332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Kubernetes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96" name="Google Shape;396;p75"/>
          <p:cNvPicPr preferRelativeResize="0"/>
          <p:nvPr/>
        </p:nvPicPr>
        <p:blipFill rotWithShape="1">
          <a:blip r:embed="rId3">
            <a:alphaModFix/>
          </a:blip>
          <a:srcRect b="12172" l="3153" r="17606" t="0"/>
          <a:stretch/>
        </p:blipFill>
        <p:spPr>
          <a:xfrm>
            <a:off x="5300175" y="2642200"/>
            <a:ext cx="3634426" cy="226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75"/>
          <p:cNvPicPr preferRelativeResize="0"/>
          <p:nvPr/>
        </p:nvPicPr>
        <p:blipFill rotWithShape="1">
          <a:blip r:embed="rId4">
            <a:alphaModFix/>
          </a:blip>
          <a:srcRect b="10706" l="3652" r="16244" t="0"/>
          <a:stretch/>
        </p:blipFill>
        <p:spPr>
          <a:xfrm>
            <a:off x="1432125" y="2642200"/>
            <a:ext cx="3613277" cy="22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75"/>
          <p:cNvSpPr txBox="1"/>
          <p:nvPr/>
        </p:nvSpPr>
        <p:spPr>
          <a:xfrm>
            <a:off x="7826450" y="3677975"/>
            <a:ext cx="11670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Nodo caído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99" name="Google Shape;399;p75"/>
          <p:cNvSpPr txBox="1"/>
          <p:nvPr/>
        </p:nvSpPr>
        <p:spPr>
          <a:xfrm>
            <a:off x="6603050" y="3519913"/>
            <a:ext cx="12234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Pod redistribuido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76"/>
          <p:cNvSpPr txBox="1"/>
          <p:nvPr>
            <p:ph type="title"/>
          </p:nvPr>
        </p:nvSpPr>
        <p:spPr>
          <a:xfrm>
            <a:off x="1634700" y="172050"/>
            <a:ext cx="47031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Kubernetes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5" name="Google Shape;405;p76"/>
          <p:cNvSpPr/>
          <p:nvPr/>
        </p:nvSpPr>
        <p:spPr>
          <a:xfrm>
            <a:off x="1634700" y="1238575"/>
            <a:ext cx="6798000" cy="8466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76"/>
          <p:cNvSpPr txBox="1"/>
          <p:nvPr>
            <p:ph idx="1" type="body"/>
          </p:nvPr>
        </p:nvSpPr>
        <p:spPr>
          <a:xfrm>
            <a:off x="1634700" y="1238575"/>
            <a:ext cx="6798000" cy="8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kubectl run hello-server --image=gcr.io/google-samples/hello-app:1.0 --port 8080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7" name="Google Shape;407;p76"/>
          <p:cNvSpPr/>
          <p:nvPr/>
        </p:nvSpPr>
        <p:spPr>
          <a:xfrm>
            <a:off x="1634700" y="2527750"/>
            <a:ext cx="6798000" cy="5940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76"/>
          <p:cNvSpPr txBox="1"/>
          <p:nvPr>
            <p:ph idx="1" type="body"/>
          </p:nvPr>
        </p:nvSpPr>
        <p:spPr>
          <a:xfrm>
            <a:off x="1634700" y="2527750"/>
            <a:ext cx="67980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kubectl expose deployment hello-server --type="LoadBalancer”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9" name="Google Shape;409;p76"/>
          <p:cNvSpPr txBox="1"/>
          <p:nvPr/>
        </p:nvSpPr>
        <p:spPr>
          <a:xfrm>
            <a:off x="7123325" y="311100"/>
            <a:ext cx="13095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hlink"/>
                </a:solidFill>
                <a:uFill>
                  <a:noFill/>
                </a:u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Referencia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0" name="Google Shape;410;p76"/>
          <p:cNvSpPr txBox="1"/>
          <p:nvPr/>
        </p:nvSpPr>
        <p:spPr>
          <a:xfrm>
            <a:off x="1705300" y="2160550"/>
            <a:ext cx="11514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Service</a:t>
            </a:r>
            <a:endParaRPr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1" name="Google Shape;411;p76"/>
          <p:cNvSpPr txBox="1"/>
          <p:nvPr/>
        </p:nvSpPr>
        <p:spPr>
          <a:xfrm>
            <a:off x="1705300" y="871375"/>
            <a:ext cx="13095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Pod</a:t>
            </a:r>
            <a:endParaRPr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2" name="Google Shape;412;p76"/>
          <p:cNvSpPr/>
          <p:nvPr/>
        </p:nvSpPr>
        <p:spPr>
          <a:xfrm>
            <a:off x="1634700" y="3567075"/>
            <a:ext cx="6798000" cy="5940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76"/>
          <p:cNvSpPr txBox="1"/>
          <p:nvPr>
            <p:ph idx="1" type="body"/>
          </p:nvPr>
        </p:nvSpPr>
        <p:spPr>
          <a:xfrm>
            <a:off x="1634700" y="3645200"/>
            <a:ext cx="6798000" cy="3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kubectl scale deployment hello-server --replicas=4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4" name="Google Shape;414;p76"/>
          <p:cNvSpPr txBox="1"/>
          <p:nvPr/>
        </p:nvSpPr>
        <p:spPr>
          <a:xfrm>
            <a:off x="1705300" y="3199875"/>
            <a:ext cx="13095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Deployment</a:t>
            </a:r>
            <a:endParaRPr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7"/>
          <p:cNvSpPr txBox="1"/>
          <p:nvPr>
            <p:ph idx="4294967295" type="body"/>
          </p:nvPr>
        </p:nvSpPr>
        <p:spPr>
          <a:xfrm>
            <a:off x="377625" y="3748225"/>
            <a:ext cx="4200300" cy="71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bit.ly/kubelabnext18ex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77"/>
          <p:cNvSpPr txBox="1"/>
          <p:nvPr>
            <p:ph idx="4294967295" type="title"/>
          </p:nvPr>
        </p:nvSpPr>
        <p:spPr>
          <a:xfrm>
            <a:off x="377625" y="230825"/>
            <a:ext cx="36555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Lab 1: Kubernetes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421" name="Google Shape;421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5727" y="1093341"/>
            <a:ext cx="5388449" cy="2454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78"/>
          <p:cNvSpPr txBox="1"/>
          <p:nvPr>
            <p:ph idx="4294967295" type="ctrTitle"/>
          </p:nvPr>
        </p:nvSpPr>
        <p:spPr>
          <a:xfrm>
            <a:off x="595350" y="350050"/>
            <a:ext cx="7953300" cy="18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¿Qué es GCP?</a:t>
            </a:r>
            <a:endParaRPr sz="2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🏆</a:t>
            </a:r>
            <a:r>
              <a:rPr lang="en"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bit.ly/gcpnext18extended (quest)</a:t>
            </a:r>
            <a:endParaRPr sz="2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7" name="Google Shape;42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5125" y="2389325"/>
            <a:ext cx="5296899" cy="249395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78"/>
          <p:cNvSpPr txBox="1"/>
          <p:nvPr/>
        </p:nvSpPr>
        <p:spPr>
          <a:xfrm>
            <a:off x="481975" y="2283375"/>
            <a:ext cx="3000000" cy="24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oogle Sans"/>
              <a:buChar char="-"/>
            </a:pPr>
            <a:r>
              <a:rPr lang="en"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Instancias VM</a:t>
            </a:r>
            <a:endParaRPr sz="2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oogle Sans"/>
              <a:buChar char="-"/>
            </a:pPr>
            <a:r>
              <a:rPr lang="en"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Almacenamiento persistente</a:t>
            </a:r>
            <a:endParaRPr sz="2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oogle Sans"/>
              <a:buChar char="-"/>
            </a:pPr>
            <a:r>
              <a:rPr lang="en"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Marketplace</a:t>
            </a:r>
            <a:endParaRPr sz="2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oogle Sans"/>
              <a:buChar char="-"/>
            </a:pPr>
            <a:r>
              <a:rPr lang="en"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Stackdriver (status)</a:t>
            </a:r>
            <a:endParaRPr sz="2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oogle Sans"/>
              <a:buChar char="-"/>
            </a:pPr>
            <a:r>
              <a:rPr lang="en"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LoadBalancer</a:t>
            </a:r>
            <a:endParaRPr sz="2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61"/>
          <p:cNvSpPr txBox="1"/>
          <p:nvPr>
            <p:ph type="title"/>
          </p:nvPr>
        </p:nvSpPr>
        <p:spPr>
          <a:xfrm>
            <a:off x="468100" y="223650"/>
            <a:ext cx="5299200" cy="7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Speaker: Quino Terrasa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83" name="Google Shape;28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9450" y="223650"/>
            <a:ext cx="1833900" cy="1833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84" name="Google Shape;284;p61"/>
          <p:cNvSpPr txBox="1"/>
          <p:nvPr/>
        </p:nvSpPr>
        <p:spPr>
          <a:xfrm>
            <a:off x="468100" y="1127250"/>
            <a:ext cx="5982000" cy="23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Estudio Ing. Informática</a:t>
            </a:r>
            <a:endParaRPr sz="2400">
              <a:solidFill>
                <a:schemeClr val="l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Ingeniero de datos </a:t>
            </a:r>
            <a:r>
              <a:rPr i="1"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wannabe</a:t>
            </a:r>
            <a:endParaRPr sz="2400">
              <a:solidFill>
                <a:schemeClr val="l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</a:t>
            </a: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spetro</a:t>
            </a:r>
            <a:endParaRPr sz="2400">
              <a:solidFill>
                <a:schemeClr val="l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</a:t>
            </a:r>
            <a:r>
              <a:rPr i="1"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therwise, </a:t>
            </a:r>
            <a:r>
              <a:rPr lang="en" sz="24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@adoquim</a:t>
            </a:r>
            <a:endParaRPr sz="2400">
              <a:solidFill>
                <a:schemeClr val="l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85" name="Google Shape;285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100" y="2248075"/>
            <a:ext cx="453150" cy="45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9"/>
          <p:cNvSpPr txBox="1"/>
          <p:nvPr/>
        </p:nvSpPr>
        <p:spPr>
          <a:xfrm>
            <a:off x="2886800" y="1226350"/>
            <a:ext cx="6070200" cy="37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Google Sans"/>
              <a:buAutoNum type="arabicPeriod"/>
            </a:pPr>
            <a:r>
              <a:rPr b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Completa todos los </a:t>
            </a:r>
            <a:r>
              <a:rPr b="1" i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labs</a:t>
            </a:r>
            <a:r>
              <a:rPr b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 en el programa y gana un pin. Termina en un mes y gana otra mes gratuito de Qwiklabs.</a:t>
            </a:r>
            <a:endParaRPr b="1" sz="1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Google Sans"/>
              <a:buAutoNum type="arabicPeriod"/>
            </a:pPr>
            <a:r>
              <a:rPr b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Publica tu insignia GCP en tu CV o perfil de LinkedIn</a:t>
            </a:r>
            <a:endParaRPr b="1" sz="1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Si quieres ir aún más allá, obtén el curso de </a:t>
            </a:r>
            <a:r>
              <a:rPr b="1" i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Cloud Architecture Quest</a:t>
            </a:r>
            <a:r>
              <a:rPr b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 con certificación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4" name="Google Shape;434;p79"/>
          <p:cNvSpPr txBox="1"/>
          <p:nvPr/>
        </p:nvSpPr>
        <p:spPr>
          <a:xfrm>
            <a:off x="3075125" y="269250"/>
            <a:ext cx="37749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Google Sans"/>
                <a:ea typeface="Google Sans"/>
                <a:cs typeface="Google Sans"/>
                <a:sym typeface="Google Sans"/>
              </a:rPr>
              <a:t>What’s Next?</a:t>
            </a:r>
            <a:endParaRPr b="1" sz="36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35" name="Google Shape;435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0034" y="369000"/>
            <a:ext cx="503442" cy="5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Google Shape;440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12813"/>
            <a:ext cx="8839199" cy="4317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81"/>
          <p:cNvSpPr txBox="1"/>
          <p:nvPr/>
        </p:nvSpPr>
        <p:spPr>
          <a:xfrm>
            <a:off x="4215425" y="1538625"/>
            <a:ext cx="42570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60950" spcFirstLastPara="1" rIns="60950" wrap="square" tIns="60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Visita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c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oursera.org/NEXT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Extended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p81"/>
          <p:cNvSpPr txBox="1"/>
          <p:nvPr/>
        </p:nvSpPr>
        <p:spPr>
          <a:xfrm>
            <a:off x="0" y="453675"/>
            <a:ext cx="91440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Roboto"/>
                <a:ea typeface="Roboto"/>
                <a:cs typeface="Roboto"/>
                <a:sym typeface="Roboto"/>
              </a:rPr>
              <a:t>Oferta Coursera Gratuita</a:t>
            </a:r>
            <a:endParaRPr b="1" sz="2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1 mes gratis en </a:t>
            </a:r>
            <a:r>
              <a:rPr i="1" lang="en" sz="1800">
                <a:latin typeface="Roboto Light"/>
                <a:ea typeface="Roboto Light"/>
                <a:cs typeface="Roboto Light"/>
                <a:sym typeface="Roboto Light"/>
              </a:rPr>
              <a:t>Especializaciones en Google Cloud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 en Coursera</a:t>
            </a:r>
            <a:endParaRPr sz="3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7" name="Google Shape;447;p81"/>
          <p:cNvSpPr/>
          <p:nvPr/>
        </p:nvSpPr>
        <p:spPr>
          <a:xfrm>
            <a:off x="3721100" y="1583875"/>
            <a:ext cx="355500" cy="355500"/>
          </a:xfrm>
          <a:prstGeom prst="ellipse">
            <a:avLst/>
          </a:prstGeom>
          <a:solidFill>
            <a:srgbClr val="4285F4"/>
          </a:solidFill>
          <a:ln cap="flat" cmpd="sng" w="127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0475" lIns="60950" spcFirstLastPara="1" rIns="60950" wrap="square" tIns="30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i="0" sz="1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8" name="Google Shape;448;p81"/>
          <p:cNvSpPr/>
          <p:nvPr/>
        </p:nvSpPr>
        <p:spPr>
          <a:xfrm>
            <a:off x="3721100" y="2471050"/>
            <a:ext cx="355500" cy="355500"/>
          </a:xfrm>
          <a:prstGeom prst="ellipse">
            <a:avLst/>
          </a:prstGeom>
          <a:solidFill>
            <a:srgbClr val="4CAF50"/>
          </a:solidFill>
          <a:ln cap="flat" cmpd="sng" w="127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0475" lIns="60950" spcFirstLastPara="1" rIns="60950" wrap="square" tIns="30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i="0" sz="1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81"/>
          <p:cNvSpPr/>
          <p:nvPr/>
        </p:nvSpPr>
        <p:spPr>
          <a:xfrm>
            <a:off x="3721100" y="3510617"/>
            <a:ext cx="355500" cy="355500"/>
          </a:xfrm>
          <a:prstGeom prst="ellipse">
            <a:avLst/>
          </a:prstGeom>
          <a:solidFill>
            <a:srgbClr val="E7362D"/>
          </a:solidFill>
          <a:ln cap="flat" cmpd="sng" w="127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0475" lIns="60950" spcFirstLastPara="1" rIns="60950" wrap="square" tIns="30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i="0" sz="1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81"/>
          <p:cNvSpPr txBox="1"/>
          <p:nvPr/>
        </p:nvSpPr>
        <p:spPr>
          <a:xfrm>
            <a:off x="4215425" y="2282326"/>
            <a:ext cx="4257000" cy="7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60950" spcFirstLastPara="1" rIns="60950" wrap="square" tIns="60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Elige una de las especializaciones en Google Cloud que se muestran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81"/>
          <p:cNvSpPr txBox="1"/>
          <p:nvPr/>
        </p:nvSpPr>
        <p:spPr>
          <a:xfrm>
            <a:off x="4215425" y="3253750"/>
            <a:ext cx="4365000" cy="9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50" lIns="60950" spcFirstLastPara="1" rIns="60950" wrap="square" tIns="6095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Completa la compra. El descuento (en este caso, 1 mes gratis) se aplica automáticamente a la cesta.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Se necesita una tarjeta de crédito para la compra, pero ésta no será cargada durante el primer mes. La suscripción puede ser cancelada en cualquier momento.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52" name="Google Shape;452;p81"/>
          <p:cNvPicPr preferRelativeResize="0"/>
          <p:nvPr/>
        </p:nvPicPr>
        <p:blipFill rotWithShape="1">
          <a:blip r:embed="rId6">
            <a:alphaModFix/>
          </a:blip>
          <a:srcRect b="0" l="17659" r="15775" t="19191"/>
          <a:stretch/>
        </p:blipFill>
        <p:spPr>
          <a:xfrm>
            <a:off x="398325" y="1538625"/>
            <a:ext cx="2899286" cy="230555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81"/>
          <p:cNvSpPr txBox="1"/>
          <p:nvPr/>
        </p:nvSpPr>
        <p:spPr>
          <a:xfrm>
            <a:off x="1975300" y="4588625"/>
            <a:ext cx="63285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* Terms of promotion: 100% off your first month on select Google Cloud Specializations on Coursera. Limit one use per user. </a:t>
            </a: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Valid from 22/7/18 to 31/10/18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. While supplies last.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8" name="Google Shape;458;p82"/>
          <p:cNvGraphicFramePr/>
          <p:nvPr/>
        </p:nvGraphicFramePr>
        <p:xfrm>
          <a:off x="751075" y="163127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{5DD30EFD-D631-4D7E-A28E-7D99AA90C5A9}</a:tableStyleId>
              </a:tblPr>
              <a:tblGrid>
                <a:gridCol w="6267350"/>
                <a:gridCol w="1374500"/>
              </a:tblGrid>
              <a:tr h="340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B31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Especialización</a:t>
                      </a:r>
                      <a:endParaRPr b="1" sz="1600">
                        <a:solidFill>
                          <a:srgbClr val="FFB31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>
                          <a:alpha val="0"/>
                        </a:srgbClr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4FC1E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LINK</a:t>
                      </a:r>
                      <a:endParaRPr b="1" sz="1600">
                        <a:solidFill>
                          <a:srgbClr val="4FC1E9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>
                          <a:alpha val="0"/>
                        </a:srgbClr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34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Machine Learning with TensorFlow on Google Cloud Platform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solidFill>
                            <a:srgbClr val="1155CC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SDP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34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 Engineering on Google Cloud Platform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sng">
                          <a:solidFill>
                            <a:srgbClr val="1155CC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4"/>
                        </a:rPr>
                        <a:t>SDP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34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Architecting with Google Cloud Platform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sng">
                          <a:solidFill>
                            <a:srgbClr val="1155CC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5"/>
                        </a:rPr>
                        <a:t>SDP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34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Developing Applications with Google Cloud Platform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sng">
                          <a:solidFill>
                            <a:srgbClr val="1155CC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6"/>
                        </a:rPr>
                        <a:t>SDP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34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From Data to Insights with Google Cloud Platform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sng">
                          <a:solidFill>
                            <a:srgbClr val="1155CC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7"/>
                        </a:rPr>
                        <a:t>SDP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59" name="Google Shape;459;p82"/>
          <p:cNvSpPr txBox="1"/>
          <p:nvPr/>
        </p:nvSpPr>
        <p:spPr>
          <a:xfrm>
            <a:off x="802200" y="739975"/>
            <a:ext cx="75396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Roboto Light"/>
                <a:ea typeface="Roboto Light"/>
                <a:cs typeface="Roboto Light"/>
                <a:sym typeface="Roboto Light"/>
              </a:rPr>
              <a:t>La promoción puede ser usada con las siguientes Especializaciones de Google Cloud</a:t>
            </a:r>
            <a:endParaRPr sz="3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2"/>
          <p:cNvSpPr txBox="1"/>
          <p:nvPr>
            <p:ph type="ctrTitle"/>
          </p:nvPr>
        </p:nvSpPr>
        <p:spPr>
          <a:xfrm>
            <a:off x="753175" y="608975"/>
            <a:ext cx="7953300" cy="18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Kubernetes 101 en GCP ó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Cómo aprendí a dejar de preocuparme y amar mi infraestructura</a:t>
            </a:r>
            <a:endParaRPr sz="2400"/>
          </a:p>
        </p:txBody>
      </p:sp>
      <p:pic>
        <p:nvPicPr>
          <p:cNvPr id="291" name="Google Shape;29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700" y="608975"/>
            <a:ext cx="666175" cy="71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4825" y="2372050"/>
            <a:ext cx="4690325" cy="261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3"/>
          <p:cNvSpPr txBox="1"/>
          <p:nvPr>
            <p:ph type="title"/>
          </p:nvPr>
        </p:nvSpPr>
        <p:spPr>
          <a:xfrm>
            <a:off x="1618000" y="245900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Qwiklab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98" name="Google Shape;29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8000" y="1096250"/>
            <a:ext cx="7333306" cy="381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4"/>
          <p:cNvSpPr txBox="1"/>
          <p:nvPr>
            <p:ph idx="1" type="body"/>
          </p:nvPr>
        </p:nvSpPr>
        <p:spPr>
          <a:xfrm>
            <a:off x="1634700" y="993150"/>
            <a:ext cx="7299900" cy="3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Google Sans"/>
              <a:buAutoNum type="arabicPeriod"/>
            </a:pPr>
            <a:r>
              <a:rPr lang="en" sz="2200">
                <a:latin typeface="Google Sans"/>
                <a:ea typeface="Google Sans"/>
                <a:cs typeface="Google Sans"/>
                <a:sym typeface="Google Sans"/>
              </a:rPr>
              <a:t>Registrate en el itinerario de </a:t>
            </a:r>
            <a:r>
              <a:rPr i="1" lang="en" sz="2200">
                <a:latin typeface="Google Sans"/>
                <a:ea typeface="Google Sans"/>
                <a:cs typeface="Google Sans"/>
                <a:sym typeface="Google Sans"/>
              </a:rPr>
              <a:t>Kubernetes</a:t>
            </a:r>
            <a:r>
              <a:rPr lang="en"/>
              <a:t>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(200 créditos)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latin typeface="Google Sans"/>
                <a:ea typeface="Google Sans"/>
                <a:cs typeface="Google Sans"/>
                <a:sym typeface="Google Sans"/>
              </a:rPr>
              <a:t>	</a:t>
            </a:r>
            <a:r>
              <a:rPr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💸 @ </a:t>
            </a:r>
            <a:r>
              <a:rPr lang="en"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🏆</a:t>
            </a:r>
            <a:r>
              <a:rPr lang="en" sz="2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22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bit.ly/kubequestnext18</a:t>
            </a:r>
            <a:r>
              <a:rPr i="1" lang="en" sz="2200"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i="1" lang="en">
                <a:latin typeface="Google Sans"/>
                <a:ea typeface="Google Sans"/>
                <a:cs typeface="Google Sans"/>
                <a:sym typeface="Google Sans"/>
              </a:rPr>
              <a:t>(quest)</a:t>
            </a:r>
            <a:endParaRPr i="1">
              <a:latin typeface="Google Sans"/>
              <a:ea typeface="Google Sans"/>
              <a:cs typeface="Google Sans"/>
              <a:sym typeface="Google Sans"/>
            </a:endParaRP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Google Sans"/>
              <a:buAutoNum type="arabicPeriod"/>
            </a:pPr>
            <a:r>
              <a:rPr lang="en" sz="2200">
                <a:latin typeface="Google Sans"/>
                <a:ea typeface="Google Sans"/>
                <a:cs typeface="Google Sans"/>
                <a:sym typeface="Google Sans"/>
              </a:rPr>
              <a:t>Usaremos dos </a:t>
            </a:r>
            <a:r>
              <a:rPr i="1" lang="en" sz="2200">
                <a:latin typeface="Google Sans"/>
                <a:ea typeface="Google Sans"/>
                <a:cs typeface="Google Sans"/>
                <a:sym typeface="Google Sans"/>
              </a:rPr>
              <a:t>labs</a:t>
            </a:r>
            <a:endParaRPr sz="2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Google Sans"/>
              <a:buAutoNum type="alphaLcPeriod"/>
            </a:pPr>
            <a:r>
              <a:rPr lang="en" sz="2200">
                <a:latin typeface="Google Sans"/>
                <a:ea typeface="Google Sans"/>
                <a:cs typeface="Google Sans"/>
                <a:sym typeface="Google Sans"/>
              </a:rPr>
              <a:t>Introducción a Docker</a:t>
            </a:r>
            <a:endParaRPr sz="2000">
              <a:latin typeface="Google Sans"/>
              <a:ea typeface="Google Sans"/>
              <a:cs typeface="Google Sans"/>
              <a:sym typeface="Google Sans"/>
            </a:endParaRP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Google Sans"/>
              <a:buAutoNum type="alphaLcPeriod"/>
            </a:pPr>
            <a:r>
              <a:rPr lang="en" sz="2200">
                <a:latin typeface="Google Sans"/>
                <a:ea typeface="Google Sans"/>
                <a:cs typeface="Google Sans"/>
                <a:sym typeface="Google Sans"/>
              </a:rPr>
              <a:t>Inicio rápido en Kubernetes</a:t>
            </a:r>
            <a:endParaRPr sz="20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4"/>
              </a:rPr>
              <a:t>https://goo.gl/mEJivM</a:t>
            </a:r>
            <a:endParaRPr sz="22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4" name="Google Shape;304;p64"/>
          <p:cNvSpPr txBox="1"/>
          <p:nvPr>
            <p:ph type="title"/>
          </p:nvPr>
        </p:nvSpPr>
        <p:spPr>
          <a:xfrm>
            <a:off x="1634700" y="377475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Cómo iniciar sesión en el </a:t>
            </a:r>
            <a:r>
              <a:rPr i="1" lang="en">
                <a:latin typeface="Google Sans"/>
                <a:ea typeface="Google Sans"/>
                <a:cs typeface="Google Sans"/>
                <a:sym typeface="Google Sans"/>
              </a:rPr>
              <a:t>lab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5"/>
          <p:cNvSpPr txBox="1"/>
          <p:nvPr>
            <p:ph idx="1" type="body"/>
          </p:nvPr>
        </p:nvSpPr>
        <p:spPr>
          <a:xfrm>
            <a:off x="1435675" y="957825"/>
            <a:ext cx="4254600" cy="15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Ventajas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Google Sans"/>
              <a:buAutoNum type="arabicPeriod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App independiente del entorno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AutoNum type="arabicPeriod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Mayor granularidad en rendimiento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AutoNum type="arabicPeriod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Mejor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administración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, seguridad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0" name="Google Shape;310;p65"/>
          <p:cNvSpPr txBox="1"/>
          <p:nvPr>
            <p:ph type="title"/>
          </p:nvPr>
        </p:nvSpPr>
        <p:spPr>
          <a:xfrm>
            <a:off x="1634700" y="172050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Contenedor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11" name="Google Shape;31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0500" y="817350"/>
            <a:ext cx="727549" cy="727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1850" y="1419928"/>
            <a:ext cx="727550" cy="941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54225" y="429300"/>
            <a:ext cx="727550" cy="7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73099" y="2607908"/>
            <a:ext cx="2598901" cy="2335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6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10500" y="2607900"/>
            <a:ext cx="2598901" cy="233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6"/>
          <p:cNvSpPr txBox="1"/>
          <p:nvPr>
            <p:ph idx="1" type="body"/>
          </p:nvPr>
        </p:nvSpPr>
        <p:spPr>
          <a:xfrm>
            <a:off x="4503663" y="4393875"/>
            <a:ext cx="13830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Multi-cloud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1" name="Google Shape;321;p66"/>
          <p:cNvSpPr txBox="1"/>
          <p:nvPr>
            <p:ph type="title"/>
          </p:nvPr>
        </p:nvSpPr>
        <p:spPr>
          <a:xfrm>
            <a:off x="1634700" y="173850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Docker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22" name="Google Shape;32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200" y="995680"/>
            <a:ext cx="7299901" cy="2480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6825" y="3476500"/>
            <a:ext cx="917375" cy="91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96150" y="3476500"/>
            <a:ext cx="917375" cy="91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36463" y="3476500"/>
            <a:ext cx="917375" cy="91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66"/>
          <p:cNvSpPr txBox="1"/>
          <p:nvPr>
            <p:ph idx="1" type="body"/>
          </p:nvPr>
        </p:nvSpPr>
        <p:spPr>
          <a:xfrm>
            <a:off x="2496125" y="4393875"/>
            <a:ext cx="9174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CI/CD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66"/>
          <p:cNvSpPr txBox="1"/>
          <p:nvPr>
            <p:ph idx="1" type="body"/>
          </p:nvPr>
        </p:nvSpPr>
        <p:spPr>
          <a:xfrm>
            <a:off x="6565662" y="4393875"/>
            <a:ext cx="17397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Microservicios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7"/>
          <p:cNvSpPr txBox="1"/>
          <p:nvPr>
            <p:ph type="title"/>
          </p:nvPr>
        </p:nvSpPr>
        <p:spPr>
          <a:xfrm>
            <a:off x="1634700" y="172050"/>
            <a:ext cx="7299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Docker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33" name="Google Shape;333;p67"/>
          <p:cNvPicPr preferRelativeResize="0"/>
          <p:nvPr/>
        </p:nvPicPr>
        <p:blipFill rotWithShape="1">
          <a:blip r:embed="rId3">
            <a:alphaModFix/>
          </a:blip>
          <a:srcRect b="1970" l="0" r="1176" t="0"/>
          <a:stretch/>
        </p:blipFill>
        <p:spPr>
          <a:xfrm>
            <a:off x="1634700" y="1362047"/>
            <a:ext cx="7122925" cy="3540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7650" y="540375"/>
            <a:ext cx="1859982" cy="6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8"/>
          <p:cNvSpPr txBox="1"/>
          <p:nvPr>
            <p:ph type="title"/>
          </p:nvPr>
        </p:nvSpPr>
        <p:spPr>
          <a:xfrm>
            <a:off x="1634700" y="172050"/>
            <a:ext cx="47031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Conceptos: Docker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0" name="Google Shape;340;p68"/>
          <p:cNvSpPr/>
          <p:nvPr/>
        </p:nvSpPr>
        <p:spPr>
          <a:xfrm>
            <a:off x="1634700" y="1120875"/>
            <a:ext cx="6305700" cy="5238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68"/>
          <p:cNvSpPr txBox="1"/>
          <p:nvPr>
            <p:ph idx="1" type="body"/>
          </p:nvPr>
        </p:nvSpPr>
        <p:spPr>
          <a:xfrm>
            <a:off x="1634700" y="1120875"/>
            <a:ext cx="63057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docker run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</a:t>
            </a: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name=hello -p 8080:80 -d hello-world:latest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68"/>
          <p:cNvSpPr/>
          <p:nvPr/>
        </p:nvSpPr>
        <p:spPr>
          <a:xfrm>
            <a:off x="1634700" y="1880850"/>
            <a:ext cx="6305700" cy="5238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68"/>
          <p:cNvSpPr txBox="1"/>
          <p:nvPr>
            <p:ph idx="1" type="body"/>
          </p:nvPr>
        </p:nvSpPr>
        <p:spPr>
          <a:xfrm>
            <a:off x="1634700" y="1880850"/>
            <a:ext cx="4902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d</a:t>
            </a: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ocker [images | ps]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</a:t>
            </a: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all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68"/>
          <p:cNvSpPr/>
          <p:nvPr/>
        </p:nvSpPr>
        <p:spPr>
          <a:xfrm>
            <a:off x="1634700" y="2640825"/>
            <a:ext cx="6305700" cy="5238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68"/>
          <p:cNvSpPr txBox="1"/>
          <p:nvPr>
            <p:ph idx="1" type="body"/>
          </p:nvPr>
        </p:nvSpPr>
        <p:spPr>
          <a:xfrm>
            <a:off x="1634700" y="2640825"/>
            <a:ext cx="4965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docker [stop | start] hello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6" name="Google Shape;346;p68"/>
          <p:cNvSpPr/>
          <p:nvPr/>
        </p:nvSpPr>
        <p:spPr>
          <a:xfrm>
            <a:off x="1634700" y="3400800"/>
            <a:ext cx="6305700" cy="5238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68"/>
          <p:cNvSpPr txBox="1"/>
          <p:nvPr>
            <p:ph idx="1" type="body"/>
          </p:nvPr>
        </p:nvSpPr>
        <p:spPr>
          <a:xfrm>
            <a:off x="1634700" y="3400800"/>
            <a:ext cx="51744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docker build -t my-app:my-tag   .</a:t>
            </a:r>
            <a:endParaRPr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8" name="Google Shape;348;p68"/>
          <p:cNvSpPr txBox="1"/>
          <p:nvPr/>
        </p:nvSpPr>
        <p:spPr>
          <a:xfrm>
            <a:off x="7123325" y="311100"/>
            <a:ext cx="13095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hlink"/>
                </a:solidFill>
                <a:uFill>
                  <a:noFill/>
                </a:u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Referencia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ursera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